
<file path=[Content_Types].xml><?xml version="1.0" encoding="utf-8"?>
<Types xmlns="http://schemas.openxmlformats.org/package/2006/content-types">
  <Default Extension="bin" ContentType="application/vnd.openxmlformats-officedocument.oleObject"/>
  <Default Extension="png" ContentType="image/png"/>
  <Default Extension="vsd" ContentType="application/vnd.visio"/>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63"/>
  </p:notesMasterIdLst>
  <p:sldIdLst>
    <p:sldId id="256" r:id="rId4"/>
    <p:sldId id="267" r:id="rId5"/>
    <p:sldId id="257" r:id="rId6"/>
    <p:sldId id="258" r:id="rId7"/>
    <p:sldId id="268" r:id="rId8"/>
    <p:sldId id="266" r:id="rId9"/>
    <p:sldId id="260" r:id="rId10"/>
    <p:sldId id="317" r:id="rId11"/>
    <p:sldId id="318" r:id="rId12"/>
    <p:sldId id="269" r:id="rId13"/>
    <p:sldId id="283" r:id="rId14"/>
    <p:sldId id="284" r:id="rId15"/>
    <p:sldId id="285" r:id="rId16"/>
    <p:sldId id="319" r:id="rId17"/>
    <p:sldId id="320" r:id="rId18"/>
    <p:sldId id="321" r:id="rId19"/>
    <p:sldId id="322" r:id="rId20"/>
    <p:sldId id="286" r:id="rId21"/>
    <p:sldId id="287" r:id="rId22"/>
    <p:sldId id="288" r:id="rId23"/>
    <p:sldId id="289" r:id="rId24"/>
    <p:sldId id="323" r:id="rId25"/>
    <p:sldId id="324" r:id="rId26"/>
    <p:sldId id="325" r:id="rId27"/>
    <p:sldId id="326" r:id="rId28"/>
    <p:sldId id="290" r:id="rId29"/>
    <p:sldId id="291" r:id="rId30"/>
    <p:sldId id="292" r:id="rId31"/>
    <p:sldId id="293" r:id="rId32"/>
    <p:sldId id="329" r:id="rId33"/>
    <p:sldId id="332" r:id="rId34"/>
    <p:sldId id="331" r:id="rId35"/>
    <p:sldId id="333" r:id="rId36"/>
    <p:sldId id="330" r:id="rId37"/>
    <p:sldId id="306" r:id="rId38"/>
    <p:sldId id="307" r:id="rId39"/>
    <p:sldId id="308" r:id="rId40"/>
    <p:sldId id="309" r:id="rId41"/>
    <p:sldId id="334" r:id="rId42"/>
    <p:sldId id="335" r:id="rId43"/>
    <p:sldId id="336" r:id="rId44"/>
    <p:sldId id="337" r:id="rId45"/>
    <p:sldId id="310" r:id="rId46"/>
    <p:sldId id="311" r:id="rId47"/>
    <p:sldId id="312" r:id="rId48"/>
    <p:sldId id="313" r:id="rId49"/>
    <p:sldId id="338" r:id="rId50"/>
    <p:sldId id="339" r:id="rId51"/>
    <p:sldId id="314" r:id="rId52"/>
    <p:sldId id="315" r:id="rId53"/>
    <p:sldId id="316" r:id="rId54"/>
    <p:sldId id="342" r:id="rId55"/>
    <p:sldId id="343" r:id="rId56"/>
    <p:sldId id="344" r:id="rId57"/>
    <p:sldId id="341" r:id="rId58"/>
    <p:sldId id="264" r:id="rId59"/>
    <p:sldId id="340" r:id="rId60"/>
    <p:sldId id="280" r:id="rId61"/>
    <p:sldId id="281"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8AEA5-D6A5-4F15-85C9-BBD1ECE6F680}" type="doc">
      <dgm:prSet loTypeId="urn:microsoft.com/office/officeart/2008/layout/HorizontalMultiLevelHierarchy" loCatId="hierarchy" qsTypeId="urn:microsoft.com/office/officeart/2005/8/quickstyle/simple1" qsCatId="simple" csTypeId="urn:microsoft.com/office/officeart/2005/8/colors/accent3_1" csCatId="accent3" phldr="1"/>
      <dgm:spPr/>
      <dgm:t>
        <a:bodyPr/>
        <a:lstStyle/>
        <a:p>
          <a:endParaRPr lang="zh-CN" altLang="en-US"/>
        </a:p>
      </dgm:t>
    </dgm:pt>
    <dgm:pt modelId="{4E0DFA5F-5DB2-4341-BCDA-6E7B79D85087}">
      <dgm:prSet phldrT="[文本]"/>
      <dgm:spPr/>
      <dgm:t>
        <a:bodyPr/>
        <a:lstStyle/>
        <a:p>
          <a:pPr algn="ctr"/>
          <a:r>
            <a:rPr lang="zh-CN" altLang="en-US"/>
            <a:t>新信息技术在教学中的应用展望</a:t>
          </a:r>
        </a:p>
      </dgm:t>
    </dgm:pt>
    <dgm:pt modelId="{7F8A9F15-2AEA-48AB-9855-A915517FAA1E}" type="parTrans" cxnId="{A07F25C0-EF1F-4CF2-89E1-654DED157384}">
      <dgm:prSet/>
      <dgm:spPr/>
      <dgm:t>
        <a:bodyPr/>
        <a:lstStyle/>
        <a:p>
          <a:pPr algn="ctr"/>
          <a:endParaRPr lang="zh-CN" altLang="en-US"/>
        </a:p>
      </dgm:t>
    </dgm:pt>
    <dgm:pt modelId="{9B1F1BE4-237A-4CF3-A342-010DB6BD8DC8}" type="sibTrans" cxnId="{A07F25C0-EF1F-4CF2-89E1-654DED157384}">
      <dgm:prSet/>
      <dgm:spPr/>
      <dgm:t>
        <a:bodyPr/>
        <a:lstStyle/>
        <a:p>
          <a:pPr algn="ctr"/>
          <a:endParaRPr lang="zh-CN" altLang="en-US"/>
        </a:p>
      </dgm:t>
    </dgm:pt>
    <dgm:pt modelId="{DA2834DB-AE57-4FA1-B6DC-F78F77A093E0}">
      <dgm:prSet phldrT="[文本]"/>
      <dgm:spPr/>
      <dgm:t>
        <a:bodyPr/>
        <a:lstStyle/>
        <a:p>
          <a:pPr algn="ctr"/>
          <a:r>
            <a:rPr lang="zh-CN" altLang="en-US"/>
            <a:t>教学的新形态</a:t>
          </a:r>
        </a:p>
      </dgm:t>
    </dgm:pt>
    <dgm:pt modelId="{1487E7E1-3A53-405E-83AA-1B7F21C73283}" type="parTrans" cxnId="{1AC388D4-C0F7-4AA0-9C91-A9F3D2761B20}">
      <dgm:prSet/>
      <dgm:spPr/>
      <dgm:t>
        <a:bodyPr/>
        <a:lstStyle/>
        <a:p>
          <a:pPr algn="ctr"/>
          <a:endParaRPr lang="zh-CN" altLang="en-US"/>
        </a:p>
      </dgm:t>
    </dgm:pt>
    <dgm:pt modelId="{92C281B4-7D5F-4410-A147-3FC2BF0B88AF}" type="sibTrans" cxnId="{1AC388D4-C0F7-4AA0-9C91-A9F3D2761B20}">
      <dgm:prSet/>
      <dgm:spPr/>
      <dgm:t>
        <a:bodyPr/>
        <a:lstStyle/>
        <a:p>
          <a:pPr algn="ctr"/>
          <a:endParaRPr lang="zh-CN" altLang="en-US"/>
        </a:p>
      </dgm:t>
    </dgm:pt>
    <dgm:pt modelId="{E2691C2D-2870-45F4-9646-46B987EA3C43}">
      <dgm:prSet phldrT="[文本]"/>
      <dgm:spPr/>
      <dgm:t>
        <a:bodyPr/>
        <a:lstStyle/>
        <a:p>
          <a:pPr algn="ctr"/>
          <a:r>
            <a:rPr lang="zh-CN" altLang="en-US"/>
            <a:t>新技术在教学</a:t>
          </a:r>
          <a:endParaRPr lang="en-US" altLang="zh-CN"/>
        </a:p>
        <a:p>
          <a:pPr algn="ctr"/>
          <a:r>
            <a:rPr lang="zh-CN" altLang="en-US"/>
            <a:t>中的应</a:t>
          </a:r>
          <a:r>
            <a:rPr lang="zh-CN" altLang="en-US" i="0"/>
            <a:t>用</a:t>
          </a:r>
        </a:p>
      </dgm:t>
    </dgm:pt>
    <dgm:pt modelId="{68DD233A-8FF1-49D0-915D-782C17A29E87}" type="parTrans" cxnId="{2F491A2B-899C-4437-B84D-A65447ACC281}">
      <dgm:prSet/>
      <dgm:spPr/>
      <dgm:t>
        <a:bodyPr/>
        <a:lstStyle/>
        <a:p>
          <a:pPr algn="ctr"/>
          <a:endParaRPr lang="zh-CN" altLang="en-US"/>
        </a:p>
      </dgm:t>
    </dgm:pt>
    <dgm:pt modelId="{197F4E4E-A698-4600-874E-A6E534E28293}" type="sibTrans" cxnId="{2F491A2B-899C-4437-B84D-A65447ACC281}">
      <dgm:prSet/>
      <dgm:spPr/>
      <dgm:t>
        <a:bodyPr/>
        <a:lstStyle/>
        <a:p>
          <a:pPr algn="ctr"/>
          <a:endParaRPr lang="zh-CN" altLang="en-US"/>
        </a:p>
      </dgm:t>
    </dgm:pt>
    <dgm:pt modelId="{5742446A-6322-4308-A04C-3563A579E146}">
      <dgm:prSet phldrT="[文本]"/>
      <dgm:spPr/>
      <dgm:t>
        <a:bodyPr/>
        <a:lstStyle/>
        <a:p>
          <a:pPr algn="ctr"/>
          <a:r>
            <a:rPr lang="zh-CN" altLang="en-US"/>
            <a:t>未来教学展望</a:t>
          </a:r>
        </a:p>
      </dgm:t>
    </dgm:pt>
    <dgm:pt modelId="{18F5D5D1-AA96-4D0A-AD51-BA79337FAAD2}" type="parTrans" cxnId="{C508CB9A-523B-4E1E-92CA-9F1814F914B2}">
      <dgm:prSet/>
      <dgm:spPr/>
      <dgm:t>
        <a:bodyPr/>
        <a:lstStyle/>
        <a:p>
          <a:pPr algn="ctr"/>
          <a:endParaRPr lang="zh-CN" altLang="en-US"/>
        </a:p>
      </dgm:t>
    </dgm:pt>
    <dgm:pt modelId="{6ED771D0-6C6D-417D-AE1D-52EF6F9EA55A}" type="sibTrans" cxnId="{C508CB9A-523B-4E1E-92CA-9F1814F914B2}">
      <dgm:prSet/>
      <dgm:spPr/>
      <dgm:t>
        <a:bodyPr/>
        <a:lstStyle/>
        <a:p>
          <a:pPr algn="ctr"/>
          <a:endParaRPr lang="zh-CN" altLang="en-US"/>
        </a:p>
      </dgm:t>
    </dgm:pt>
    <dgm:pt modelId="{E9CE4FDA-B3A2-49F3-99F9-BD78C8ADA95C}">
      <dgm:prSet phldrT="[文本]"/>
      <dgm:spPr/>
      <dgm:t>
        <a:bodyPr/>
        <a:lstStyle/>
        <a:p>
          <a:pPr algn="ctr"/>
          <a:r>
            <a:rPr lang="zh-CN" altLang="en-US"/>
            <a:t>智慧教室</a:t>
          </a:r>
        </a:p>
      </dgm:t>
    </dgm:pt>
    <dgm:pt modelId="{062B5C22-550B-4E01-A3C9-27BAC7959722}" type="parTrans" cxnId="{B8A99AF5-4796-4DFF-BF43-EAAD557C71F7}">
      <dgm:prSet/>
      <dgm:spPr/>
      <dgm:t>
        <a:bodyPr/>
        <a:lstStyle/>
        <a:p>
          <a:pPr algn="ctr"/>
          <a:endParaRPr lang="zh-CN" altLang="en-US"/>
        </a:p>
      </dgm:t>
    </dgm:pt>
    <dgm:pt modelId="{F98602A7-7521-47E8-A87F-0798312C1987}" type="sibTrans" cxnId="{B8A99AF5-4796-4DFF-BF43-EAAD557C71F7}">
      <dgm:prSet/>
      <dgm:spPr/>
      <dgm:t>
        <a:bodyPr/>
        <a:lstStyle/>
        <a:p>
          <a:pPr algn="ctr"/>
          <a:endParaRPr lang="zh-CN" altLang="en-US"/>
        </a:p>
      </dgm:t>
    </dgm:pt>
    <dgm:pt modelId="{C9EDC7E8-731E-4D9F-A37C-1ACD0755763D}">
      <dgm:prSet phldrT="[文本]"/>
      <dgm:spPr/>
      <dgm:t>
        <a:bodyPr/>
        <a:lstStyle/>
        <a:p>
          <a:pPr algn="ctr"/>
          <a:r>
            <a:rPr lang="zh-CN" altLang="en-US"/>
            <a:t>虚拟实验室</a:t>
          </a:r>
        </a:p>
      </dgm:t>
    </dgm:pt>
    <dgm:pt modelId="{CAA40B1E-EBC0-4D1B-86A2-97B085C21E44}" type="parTrans" cxnId="{A8FE3626-3621-4891-970B-7D715EC123A2}">
      <dgm:prSet/>
      <dgm:spPr/>
      <dgm:t>
        <a:bodyPr/>
        <a:lstStyle/>
        <a:p>
          <a:pPr algn="ctr"/>
          <a:endParaRPr lang="zh-CN" altLang="en-US"/>
        </a:p>
      </dgm:t>
    </dgm:pt>
    <dgm:pt modelId="{B084C570-9067-4165-9551-4017847F2015}" type="sibTrans" cxnId="{A8FE3626-3621-4891-970B-7D715EC123A2}">
      <dgm:prSet/>
      <dgm:spPr/>
      <dgm:t>
        <a:bodyPr/>
        <a:lstStyle/>
        <a:p>
          <a:pPr algn="ctr"/>
          <a:endParaRPr lang="zh-CN" altLang="en-US"/>
        </a:p>
      </dgm:t>
    </dgm:pt>
    <dgm:pt modelId="{E9B958AE-4A74-4B12-9F7D-FA430DBA88EF}">
      <dgm:prSet phldrT="[文本]"/>
      <dgm:spPr/>
      <dgm:t>
        <a:bodyPr/>
        <a:lstStyle/>
        <a:p>
          <a:pPr algn="ctr"/>
          <a:r>
            <a:rPr lang="zh-CN" altLang="en-US"/>
            <a:t>电子书包</a:t>
          </a:r>
        </a:p>
      </dgm:t>
    </dgm:pt>
    <dgm:pt modelId="{6C49CC07-78D8-4BC8-9662-20F9B5C21687}" type="parTrans" cxnId="{72555FB4-988C-4A11-B97C-1B95E3FEE553}">
      <dgm:prSet/>
      <dgm:spPr/>
      <dgm:t>
        <a:bodyPr/>
        <a:lstStyle/>
        <a:p>
          <a:pPr algn="ctr"/>
          <a:endParaRPr lang="zh-CN" altLang="en-US"/>
        </a:p>
      </dgm:t>
    </dgm:pt>
    <dgm:pt modelId="{882B3338-5B96-4F6A-8F03-6CCF787FAB66}" type="sibTrans" cxnId="{72555FB4-988C-4A11-B97C-1B95E3FEE553}">
      <dgm:prSet/>
      <dgm:spPr/>
      <dgm:t>
        <a:bodyPr/>
        <a:lstStyle/>
        <a:p>
          <a:pPr algn="ctr"/>
          <a:endParaRPr lang="zh-CN" altLang="en-US"/>
        </a:p>
      </dgm:t>
    </dgm:pt>
    <dgm:pt modelId="{0DE3A300-1B6D-44D0-ABFE-383512C61CF2}">
      <dgm:prSet phldrT="[文本]"/>
      <dgm:spPr/>
      <dgm:t>
        <a:bodyPr/>
        <a:lstStyle/>
        <a:p>
          <a:pPr algn="ctr"/>
          <a:r>
            <a:rPr lang="en-US" altLang="zh-CN"/>
            <a:t>3D</a:t>
          </a:r>
          <a:r>
            <a:rPr lang="zh-CN" altLang="en-US"/>
            <a:t>打印技术</a:t>
          </a:r>
        </a:p>
      </dgm:t>
    </dgm:pt>
    <dgm:pt modelId="{7C72A5E5-99E0-43E8-A0CE-73DF014D7CDB}" type="parTrans" cxnId="{6D0C657D-E23C-46E2-B9C6-E077FEFC4278}">
      <dgm:prSet/>
      <dgm:spPr/>
      <dgm:t>
        <a:bodyPr/>
        <a:lstStyle/>
        <a:p>
          <a:pPr algn="ctr"/>
          <a:endParaRPr lang="zh-CN" altLang="en-US"/>
        </a:p>
      </dgm:t>
    </dgm:pt>
    <dgm:pt modelId="{30C5E18D-478D-45C6-A816-01D13625137C}" type="sibTrans" cxnId="{6D0C657D-E23C-46E2-B9C6-E077FEFC4278}">
      <dgm:prSet/>
      <dgm:spPr/>
      <dgm:t>
        <a:bodyPr/>
        <a:lstStyle/>
        <a:p>
          <a:pPr algn="ctr"/>
          <a:endParaRPr lang="zh-CN" altLang="en-US"/>
        </a:p>
      </dgm:t>
    </dgm:pt>
    <dgm:pt modelId="{45F2980F-4519-488E-B778-BA8521BD9248}">
      <dgm:prSet phldrT="[文本]"/>
      <dgm:spPr/>
      <dgm:t>
        <a:bodyPr/>
        <a:lstStyle/>
        <a:p>
          <a:pPr algn="ctr"/>
          <a:r>
            <a:rPr lang="en-US" altLang="zh-CN"/>
            <a:t>VR</a:t>
          </a:r>
          <a:r>
            <a:rPr lang="zh-CN" altLang="en-US"/>
            <a:t>技术</a:t>
          </a:r>
        </a:p>
      </dgm:t>
    </dgm:pt>
    <dgm:pt modelId="{F2A21257-8605-4550-AF23-AEBF4EDC2683}" type="parTrans" cxnId="{F22B76EE-999C-43AE-BC84-A2CA8267A8D8}">
      <dgm:prSet/>
      <dgm:spPr/>
      <dgm:t>
        <a:bodyPr/>
        <a:lstStyle/>
        <a:p>
          <a:pPr algn="ctr"/>
          <a:endParaRPr lang="zh-CN" altLang="en-US"/>
        </a:p>
      </dgm:t>
    </dgm:pt>
    <dgm:pt modelId="{E9936A67-50B7-4EAD-95BD-D5C9B79FD120}" type="sibTrans" cxnId="{F22B76EE-999C-43AE-BC84-A2CA8267A8D8}">
      <dgm:prSet/>
      <dgm:spPr/>
      <dgm:t>
        <a:bodyPr/>
        <a:lstStyle/>
        <a:p>
          <a:pPr algn="ctr"/>
          <a:endParaRPr lang="zh-CN" altLang="en-US"/>
        </a:p>
      </dgm:t>
    </dgm:pt>
    <dgm:pt modelId="{0064FF2D-F0F3-4EC0-B126-E62E220DDF9C}">
      <dgm:prSet phldrT="[文本]"/>
      <dgm:spPr/>
      <dgm:t>
        <a:bodyPr/>
        <a:lstStyle/>
        <a:p>
          <a:pPr algn="ctr"/>
          <a:r>
            <a:rPr lang="en-US" altLang="zh-CN"/>
            <a:t>AR</a:t>
          </a:r>
          <a:r>
            <a:rPr lang="zh-CN" altLang="en-US"/>
            <a:t>技术</a:t>
          </a:r>
        </a:p>
      </dgm:t>
    </dgm:pt>
    <dgm:pt modelId="{1562CC1B-5ED7-46B6-A02F-2A7D28D33D3B}" type="parTrans" cxnId="{CEEB7F94-4125-44A5-8C67-DF8BCA725507}">
      <dgm:prSet/>
      <dgm:spPr/>
      <dgm:t>
        <a:bodyPr/>
        <a:lstStyle/>
        <a:p>
          <a:pPr algn="ctr"/>
          <a:endParaRPr lang="zh-CN" altLang="en-US"/>
        </a:p>
      </dgm:t>
    </dgm:pt>
    <dgm:pt modelId="{0A7B2F7C-4CBB-4687-A4AE-9CF0CF20BEF2}" type="sibTrans" cxnId="{CEEB7F94-4125-44A5-8C67-DF8BCA725507}">
      <dgm:prSet/>
      <dgm:spPr/>
      <dgm:t>
        <a:bodyPr/>
        <a:lstStyle/>
        <a:p>
          <a:pPr algn="ctr"/>
          <a:endParaRPr lang="zh-CN" altLang="en-US"/>
        </a:p>
      </dgm:t>
    </dgm:pt>
    <dgm:pt modelId="{CF3AE472-CFD9-4B92-9F7E-D70AED3AF32A}">
      <dgm:prSet phldrT="[文本]"/>
      <dgm:spPr/>
      <dgm:t>
        <a:bodyPr/>
        <a:lstStyle/>
        <a:p>
          <a:pPr algn="ctr"/>
          <a:r>
            <a:rPr lang="en-US" altLang="zh-CN"/>
            <a:t>LBS</a:t>
          </a:r>
          <a:r>
            <a:rPr lang="zh-CN" altLang="en-US"/>
            <a:t>技术</a:t>
          </a:r>
        </a:p>
      </dgm:t>
    </dgm:pt>
    <dgm:pt modelId="{AF07B94A-3AD2-4D61-BDE2-D5A6547B5331}" type="parTrans" cxnId="{5D1DE418-3F94-45B1-9CDB-A77F431B3FE0}">
      <dgm:prSet/>
      <dgm:spPr/>
      <dgm:t>
        <a:bodyPr/>
        <a:lstStyle/>
        <a:p>
          <a:pPr algn="ctr"/>
          <a:endParaRPr lang="zh-CN" altLang="en-US"/>
        </a:p>
      </dgm:t>
    </dgm:pt>
    <dgm:pt modelId="{22C0C3E4-36AA-4F1B-BD93-45422F634841}" type="sibTrans" cxnId="{5D1DE418-3F94-45B1-9CDB-A77F431B3FE0}">
      <dgm:prSet/>
      <dgm:spPr/>
      <dgm:t>
        <a:bodyPr/>
        <a:lstStyle/>
        <a:p>
          <a:pPr algn="ctr"/>
          <a:endParaRPr lang="zh-CN" altLang="en-US"/>
        </a:p>
      </dgm:t>
    </dgm:pt>
    <dgm:pt modelId="{A91B7FA7-59E2-4CD0-8B6B-75013379DAF2}">
      <dgm:prSet phldrT="[文本]"/>
      <dgm:spPr/>
      <dgm:t>
        <a:bodyPr/>
        <a:lstStyle/>
        <a:p>
          <a:pPr algn="ctr"/>
          <a:r>
            <a:rPr lang="zh-CN" altLang="en-US"/>
            <a:t>交互技术</a:t>
          </a:r>
        </a:p>
      </dgm:t>
    </dgm:pt>
    <dgm:pt modelId="{EC93374D-EEFD-4BCB-81F8-05816CBD568A}" type="parTrans" cxnId="{DC07E695-CA26-4DC0-9546-A28221459B3F}">
      <dgm:prSet/>
      <dgm:spPr/>
      <dgm:t>
        <a:bodyPr/>
        <a:lstStyle/>
        <a:p>
          <a:pPr algn="ctr"/>
          <a:endParaRPr lang="zh-CN" altLang="en-US"/>
        </a:p>
      </dgm:t>
    </dgm:pt>
    <dgm:pt modelId="{183640E9-4D5D-4D4B-8200-741C5E9AD4D4}" type="sibTrans" cxnId="{DC07E695-CA26-4DC0-9546-A28221459B3F}">
      <dgm:prSet/>
      <dgm:spPr/>
      <dgm:t>
        <a:bodyPr/>
        <a:lstStyle/>
        <a:p>
          <a:pPr algn="ctr"/>
          <a:endParaRPr lang="zh-CN" altLang="en-US"/>
        </a:p>
      </dgm:t>
    </dgm:pt>
    <dgm:pt modelId="{0A7CB88F-6438-4A09-B7D4-30B1729E1352}" type="pres">
      <dgm:prSet presAssocID="{C268AEA5-D6A5-4F15-85C9-BBD1ECE6F680}" presName="Name0" presStyleCnt="0">
        <dgm:presLayoutVars>
          <dgm:chPref val="1"/>
          <dgm:dir/>
          <dgm:animOne val="branch"/>
          <dgm:animLvl val="lvl"/>
          <dgm:resizeHandles val="exact"/>
        </dgm:presLayoutVars>
      </dgm:prSet>
      <dgm:spPr/>
      <dgm:t>
        <a:bodyPr/>
        <a:lstStyle/>
        <a:p>
          <a:endParaRPr lang="zh-CN" altLang="en-US"/>
        </a:p>
      </dgm:t>
    </dgm:pt>
    <dgm:pt modelId="{ABE198D8-CCA5-45F8-B4EF-D6EA914C89A0}" type="pres">
      <dgm:prSet presAssocID="{4E0DFA5F-5DB2-4341-BCDA-6E7B79D85087}" presName="root1" presStyleCnt="0"/>
      <dgm:spPr/>
    </dgm:pt>
    <dgm:pt modelId="{47F27EFE-4B4F-4CA0-AC87-CCF27C148762}" type="pres">
      <dgm:prSet presAssocID="{4E0DFA5F-5DB2-4341-BCDA-6E7B79D85087}" presName="LevelOneTextNode" presStyleLbl="node0" presStyleIdx="0" presStyleCnt="1" custAng="5400000" custScaleY="72814" custLinFactX="-500000" custLinFactNeighborX="-590245" custLinFactNeighborY="181">
        <dgm:presLayoutVars>
          <dgm:chPref val="3"/>
        </dgm:presLayoutVars>
      </dgm:prSet>
      <dgm:spPr/>
      <dgm:t>
        <a:bodyPr/>
        <a:lstStyle/>
        <a:p>
          <a:endParaRPr lang="zh-CN" altLang="en-US"/>
        </a:p>
      </dgm:t>
    </dgm:pt>
    <dgm:pt modelId="{A228426D-564D-48D9-911D-3E7193CB98F8}" type="pres">
      <dgm:prSet presAssocID="{4E0DFA5F-5DB2-4341-BCDA-6E7B79D85087}" presName="level2hierChild" presStyleCnt="0"/>
      <dgm:spPr/>
    </dgm:pt>
    <dgm:pt modelId="{1FA50AA3-964D-48BC-9381-45A74E452806}" type="pres">
      <dgm:prSet presAssocID="{1487E7E1-3A53-405E-83AA-1B7F21C73283}" presName="conn2-1" presStyleLbl="parChTrans1D2" presStyleIdx="0" presStyleCnt="3"/>
      <dgm:spPr/>
      <dgm:t>
        <a:bodyPr/>
        <a:lstStyle/>
        <a:p>
          <a:endParaRPr lang="zh-CN" altLang="en-US"/>
        </a:p>
      </dgm:t>
    </dgm:pt>
    <dgm:pt modelId="{9FD4169A-2023-4360-8FA9-B22E2FE2DB5F}" type="pres">
      <dgm:prSet presAssocID="{1487E7E1-3A53-405E-83AA-1B7F21C73283}" presName="connTx" presStyleLbl="parChTrans1D2" presStyleIdx="0" presStyleCnt="3"/>
      <dgm:spPr/>
      <dgm:t>
        <a:bodyPr/>
        <a:lstStyle/>
        <a:p>
          <a:endParaRPr lang="zh-CN" altLang="en-US"/>
        </a:p>
      </dgm:t>
    </dgm:pt>
    <dgm:pt modelId="{DE490979-B176-4322-A8D8-68220A10BCC4}" type="pres">
      <dgm:prSet presAssocID="{DA2834DB-AE57-4FA1-B6DC-F78F77A093E0}" presName="root2" presStyleCnt="0"/>
      <dgm:spPr/>
    </dgm:pt>
    <dgm:pt modelId="{89F2FD10-C4A0-4E25-9FF3-083EB93ECD37}" type="pres">
      <dgm:prSet presAssocID="{DA2834DB-AE57-4FA1-B6DC-F78F77A093E0}" presName="LevelTwoTextNode" presStyleLbl="node2" presStyleIdx="0" presStyleCnt="3">
        <dgm:presLayoutVars>
          <dgm:chPref val="3"/>
        </dgm:presLayoutVars>
      </dgm:prSet>
      <dgm:spPr/>
      <dgm:t>
        <a:bodyPr/>
        <a:lstStyle/>
        <a:p>
          <a:endParaRPr lang="zh-CN" altLang="en-US"/>
        </a:p>
      </dgm:t>
    </dgm:pt>
    <dgm:pt modelId="{0674CC61-7E14-433E-B31E-D59810B984D7}" type="pres">
      <dgm:prSet presAssocID="{DA2834DB-AE57-4FA1-B6DC-F78F77A093E0}" presName="level3hierChild" presStyleCnt="0"/>
      <dgm:spPr/>
    </dgm:pt>
    <dgm:pt modelId="{F17624C6-A843-45A0-8A2B-AACF352854C6}" type="pres">
      <dgm:prSet presAssocID="{062B5C22-550B-4E01-A3C9-27BAC7959722}" presName="conn2-1" presStyleLbl="parChTrans1D3" presStyleIdx="0" presStyleCnt="8"/>
      <dgm:spPr/>
      <dgm:t>
        <a:bodyPr/>
        <a:lstStyle/>
        <a:p>
          <a:endParaRPr lang="zh-CN" altLang="en-US"/>
        </a:p>
      </dgm:t>
    </dgm:pt>
    <dgm:pt modelId="{6F608957-EBC3-474F-98FC-E32F54BD16FB}" type="pres">
      <dgm:prSet presAssocID="{062B5C22-550B-4E01-A3C9-27BAC7959722}" presName="connTx" presStyleLbl="parChTrans1D3" presStyleIdx="0" presStyleCnt="8"/>
      <dgm:spPr/>
      <dgm:t>
        <a:bodyPr/>
        <a:lstStyle/>
        <a:p>
          <a:endParaRPr lang="zh-CN" altLang="en-US"/>
        </a:p>
      </dgm:t>
    </dgm:pt>
    <dgm:pt modelId="{FDF7C9EC-BFBD-49C9-9177-07669CC478E8}" type="pres">
      <dgm:prSet presAssocID="{E9CE4FDA-B3A2-49F3-99F9-BD78C8ADA95C}" presName="root2" presStyleCnt="0"/>
      <dgm:spPr/>
    </dgm:pt>
    <dgm:pt modelId="{FEEB9F01-BA14-4EA5-8CF7-92AAAD277451}" type="pres">
      <dgm:prSet presAssocID="{E9CE4FDA-B3A2-49F3-99F9-BD78C8ADA95C}" presName="LevelTwoTextNode" presStyleLbl="node3" presStyleIdx="0" presStyleCnt="8">
        <dgm:presLayoutVars>
          <dgm:chPref val="3"/>
        </dgm:presLayoutVars>
      </dgm:prSet>
      <dgm:spPr/>
      <dgm:t>
        <a:bodyPr/>
        <a:lstStyle/>
        <a:p>
          <a:endParaRPr lang="zh-CN" altLang="en-US"/>
        </a:p>
      </dgm:t>
    </dgm:pt>
    <dgm:pt modelId="{9EA3B237-B147-4646-836F-8FDE6912A8F4}" type="pres">
      <dgm:prSet presAssocID="{E9CE4FDA-B3A2-49F3-99F9-BD78C8ADA95C}" presName="level3hierChild" presStyleCnt="0"/>
      <dgm:spPr/>
    </dgm:pt>
    <dgm:pt modelId="{9EAB80BF-6121-416B-B7E4-CA5B308A6114}" type="pres">
      <dgm:prSet presAssocID="{CAA40B1E-EBC0-4D1B-86A2-97B085C21E44}" presName="conn2-1" presStyleLbl="parChTrans1D3" presStyleIdx="1" presStyleCnt="8"/>
      <dgm:spPr/>
      <dgm:t>
        <a:bodyPr/>
        <a:lstStyle/>
        <a:p>
          <a:endParaRPr lang="zh-CN" altLang="en-US"/>
        </a:p>
      </dgm:t>
    </dgm:pt>
    <dgm:pt modelId="{8284C7A4-070B-4E8B-A040-4FEEF34A47AF}" type="pres">
      <dgm:prSet presAssocID="{CAA40B1E-EBC0-4D1B-86A2-97B085C21E44}" presName="connTx" presStyleLbl="parChTrans1D3" presStyleIdx="1" presStyleCnt="8"/>
      <dgm:spPr/>
      <dgm:t>
        <a:bodyPr/>
        <a:lstStyle/>
        <a:p>
          <a:endParaRPr lang="zh-CN" altLang="en-US"/>
        </a:p>
      </dgm:t>
    </dgm:pt>
    <dgm:pt modelId="{CCC11956-27F5-4877-99F9-827179449078}" type="pres">
      <dgm:prSet presAssocID="{C9EDC7E8-731E-4D9F-A37C-1ACD0755763D}" presName="root2" presStyleCnt="0"/>
      <dgm:spPr/>
    </dgm:pt>
    <dgm:pt modelId="{C8D5ABB5-1B1F-4B73-B92A-BC7E1CE557F5}" type="pres">
      <dgm:prSet presAssocID="{C9EDC7E8-731E-4D9F-A37C-1ACD0755763D}" presName="LevelTwoTextNode" presStyleLbl="node3" presStyleIdx="1" presStyleCnt="8">
        <dgm:presLayoutVars>
          <dgm:chPref val="3"/>
        </dgm:presLayoutVars>
      </dgm:prSet>
      <dgm:spPr/>
      <dgm:t>
        <a:bodyPr/>
        <a:lstStyle/>
        <a:p>
          <a:endParaRPr lang="zh-CN" altLang="en-US"/>
        </a:p>
      </dgm:t>
    </dgm:pt>
    <dgm:pt modelId="{5CB99860-4019-4174-9714-0A6913FAF975}" type="pres">
      <dgm:prSet presAssocID="{C9EDC7E8-731E-4D9F-A37C-1ACD0755763D}" presName="level3hierChild" presStyleCnt="0"/>
      <dgm:spPr/>
    </dgm:pt>
    <dgm:pt modelId="{0013F6ED-AAA9-4EAB-8092-40E9790357FC}" type="pres">
      <dgm:prSet presAssocID="{6C49CC07-78D8-4BC8-9662-20F9B5C21687}" presName="conn2-1" presStyleLbl="parChTrans1D3" presStyleIdx="2" presStyleCnt="8"/>
      <dgm:spPr/>
      <dgm:t>
        <a:bodyPr/>
        <a:lstStyle/>
        <a:p>
          <a:endParaRPr lang="zh-CN" altLang="en-US"/>
        </a:p>
      </dgm:t>
    </dgm:pt>
    <dgm:pt modelId="{36A40454-FD4C-4CD3-9955-C714CA82A58C}" type="pres">
      <dgm:prSet presAssocID="{6C49CC07-78D8-4BC8-9662-20F9B5C21687}" presName="connTx" presStyleLbl="parChTrans1D3" presStyleIdx="2" presStyleCnt="8"/>
      <dgm:spPr/>
      <dgm:t>
        <a:bodyPr/>
        <a:lstStyle/>
        <a:p>
          <a:endParaRPr lang="zh-CN" altLang="en-US"/>
        </a:p>
      </dgm:t>
    </dgm:pt>
    <dgm:pt modelId="{A46FC917-A673-4134-A318-80DAA81BA804}" type="pres">
      <dgm:prSet presAssocID="{E9B958AE-4A74-4B12-9F7D-FA430DBA88EF}" presName="root2" presStyleCnt="0"/>
      <dgm:spPr/>
    </dgm:pt>
    <dgm:pt modelId="{5B9BBDB1-5298-44BC-823F-58913BD71D51}" type="pres">
      <dgm:prSet presAssocID="{E9B958AE-4A74-4B12-9F7D-FA430DBA88EF}" presName="LevelTwoTextNode" presStyleLbl="node3" presStyleIdx="2" presStyleCnt="8">
        <dgm:presLayoutVars>
          <dgm:chPref val="3"/>
        </dgm:presLayoutVars>
      </dgm:prSet>
      <dgm:spPr/>
      <dgm:t>
        <a:bodyPr/>
        <a:lstStyle/>
        <a:p>
          <a:endParaRPr lang="zh-CN" altLang="en-US"/>
        </a:p>
      </dgm:t>
    </dgm:pt>
    <dgm:pt modelId="{DFC36779-E09B-44E8-9FE2-09C93AA347C5}" type="pres">
      <dgm:prSet presAssocID="{E9B958AE-4A74-4B12-9F7D-FA430DBA88EF}" presName="level3hierChild" presStyleCnt="0"/>
      <dgm:spPr/>
    </dgm:pt>
    <dgm:pt modelId="{913E339F-600D-4B0A-BCAD-5B857C42FF7E}" type="pres">
      <dgm:prSet presAssocID="{68DD233A-8FF1-49D0-915D-782C17A29E87}" presName="conn2-1" presStyleLbl="parChTrans1D2" presStyleIdx="1" presStyleCnt="3"/>
      <dgm:spPr/>
      <dgm:t>
        <a:bodyPr/>
        <a:lstStyle/>
        <a:p>
          <a:endParaRPr lang="zh-CN" altLang="en-US"/>
        </a:p>
      </dgm:t>
    </dgm:pt>
    <dgm:pt modelId="{73A5C534-F4F0-4738-A35C-4F87990E5392}" type="pres">
      <dgm:prSet presAssocID="{68DD233A-8FF1-49D0-915D-782C17A29E87}" presName="connTx" presStyleLbl="parChTrans1D2" presStyleIdx="1" presStyleCnt="3"/>
      <dgm:spPr/>
      <dgm:t>
        <a:bodyPr/>
        <a:lstStyle/>
        <a:p>
          <a:endParaRPr lang="zh-CN" altLang="en-US"/>
        </a:p>
      </dgm:t>
    </dgm:pt>
    <dgm:pt modelId="{BBA43E0B-0780-49EF-A588-BECA9E779B75}" type="pres">
      <dgm:prSet presAssocID="{E2691C2D-2870-45F4-9646-46B987EA3C43}" presName="root2" presStyleCnt="0"/>
      <dgm:spPr/>
    </dgm:pt>
    <dgm:pt modelId="{1A96882E-BD5D-4EC6-98BD-7E1C00137196}" type="pres">
      <dgm:prSet presAssocID="{E2691C2D-2870-45F4-9646-46B987EA3C43}" presName="LevelTwoTextNode" presStyleLbl="node2" presStyleIdx="1" presStyleCnt="3">
        <dgm:presLayoutVars>
          <dgm:chPref val="3"/>
        </dgm:presLayoutVars>
      </dgm:prSet>
      <dgm:spPr/>
      <dgm:t>
        <a:bodyPr/>
        <a:lstStyle/>
        <a:p>
          <a:endParaRPr lang="zh-CN" altLang="en-US"/>
        </a:p>
      </dgm:t>
    </dgm:pt>
    <dgm:pt modelId="{563659EA-7432-4965-B1FB-4C2EFA5AD9CB}" type="pres">
      <dgm:prSet presAssocID="{E2691C2D-2870-45F4-9646-46B987EA3C43}" presName="level3hierChild" presStyleCnt="0"/>
      <dgm:spPr/>
    </dgm:pt>
    <dgm:pt modelId="{133A0285-D50D-4535-B294-3A17EA3C992C}" type="pres">
      <dgm:prSet presAssocID="{7C72A5E5-99E0-43E8-A0CE-73DF014D7CDB}" presName="conn2-1" presStyleLbl="parChTrans1D3" presStyleIdx="3" presStyleCnt="8"/>
      <dgm:spPr/>
      <dgm:t>
        <a:bodyPr/>
        <a:lstStyle/>
        <a:p>
          <a:endParaRPr lang="zh-CN" altLang="en-US"/>
        </a:p>
      </dgm:t>
    </dgm:pt>
    <dgm:pt modelId="{6C2BFCE3-B5EF-4C78-A355-90112CD5FC92}" type="pres">
      <dgm:prSet presAssocID="{7C72A5E5-99E0-43E8-A0CE-73DF014D7CDB}" presName="connTx" presStyleLbl="parChTrans1D3" presStyleIdx="3" presStyleCnt="8"/>
      <dgm:spPr/>
      <dgm:t>
        <a:bodyPr/>
        <a:lstStyle/>
        <a:p>
          <a:endParaRPr lang="zh-CN" altLang="en-US"/>
        </a:p>
      </dgm:t>
    </dgm:pt>
    <dgm:pt modelId="{327F1825-7720-4DC7-9449-FE1403A76633}" type="pres">
      <dgm:prSet presAssocID="{0DE3A300-1B6D-44D0-ABFE-383512C61CF2}" presName="root2" presStyleCnt="0"/>
      <dgm:spPr/>
    </dgm:pt>
    <dgm:pt modelId="{B83FBC97-8014-4BDC-B676-EA24F7C20627}" type="pres">
      <dgm:prSet presAssocID="{0DE3A300-1B6D-44D0-ABFE-383512C61CF2}" presName="LevelTwoTextNode" presStyleLbl="node3" presStyleIdx="3" presStyleCnt="8">
        <dgm:presLayoutVars>
          <dgm:chPref val="3"/>
        </dgm:presLayoutVars>
      </dgm:prSet>
      <dgm:spPr/>
      <dgm:t>
        <a:bodyPr/>
        <a:lstStyle/>
        <a:p>
          <a:endParaRPr lang="zh-CN" altLang="en-US"/>
        </a:p>
      </dgm:t>
    </dgm:pt>
    <dgm:pt modelId="{426C7216-A24C-4F92-9105-6F9E3FED3C27}" type="pres">
      <dgm:prSet presAssocID="{0DE3A300-1B6D-44D0-ABFE-383512C61CF2}" presName="level3hierChild" presStyleCnt="0"/>
      <dgm:spPr/>
    </dgm:pt>
    <dgm:pt modelId="{8AF6658C-BCDF-42EB-9C37-72F8228D9CD8}" type="pres">
      <dgm:prSet presAssocID="{F2A21257-8605-4550-AF23-AEBF4EDC2683}" presName="conn2-1" presStyleLbl="parChTrans1D3" presStyleIdx="4" presStyleCnt="8"/>
      <dgm:spPr/>
      <dgm:t>
        <a:bodyPr/>
        <a:lstStyle/>
        <a:p>
          <a:endParaRPr lang="zh-CN" altLang="en-US"/>
        </a:p>
      </dgm:t>
    </dgm:pt>
    <dgm:pt modelId="{0637F825-8987-4B7F-B83D-F682DA07209B}" type="pres">
      <dgm:prSet presAssocID="{F2A21257-8605-4550-AF23-AEBF4EDC2683}" presName="connTx" presStyleLbl="parChTrans1D3" presStyleIdx="4" presStyleCnt="8"/>
      <dgm:spPr/>
      <dgm:t>
        <a:bodyPr/>
        <a:lstStyle/>
        <a:p>
          <a:endParaRPr lang="zh-CN" altLang="en-US"/>
        </a:p>
      </dgm:t>
    </dgm:pt>
    <dgm:pt modelId="{87780A82-2C94-445E-A44E-10F7803242F0}" type="pres">
      <dgm:prSet presAssocID="{45F2980F-4519-488E-B778-BA8521BD9248}" presName="root2" presStyleCnt="0"/>
      <dgm:spPr/>
    </dgm:pt>
    <dgm:pt modelId="{43B45E99-54AD-48ED-A95D-A0682C82F892}" type="pres">
      <dgm:prSet presAssocID="{45F2980F-4519-488E-B778-BA8521BD9248}" presName="LevelTwoTextNode" presStyleLbl="node3" presStyleIdx="4" presStyleCnt="8">
        <dgm:presLayoutVars>
          <dgm:chPref val="3"/>
        </dgm:presLayoutVars>
      </dgm:prSet>
      <dgm:spPr/>
      <dgm:t>
        <a:bodyPr/>
        <a:lstStyle/>
        <a:p>
          <a:endParaRPr lang="zh-CN" altLang="en-US"/>
        </a:p>
      </dgm:t>
    </dgm:pt>
    <dgm:pt modelId="{EB3F481D-F60B-4323-A1CC-695889F095F8}" type="pres">
      <dgm:prSet presAssocID="{45F2980F-4519-488E-B778-BA8521BD9248}" presName="level3hierChild" presStyleCnt="0"/>
      <dgm:spPr/>
    </dgm:pt>
    <dgm:pt modelId="{FA0AE098-D044-449C-BF0E-CE98C6F31297}" type="pres">
      <dgm:prSet presAssocID="{1562CC1B-5ED7-46B6-A02F-2A7D28D33D3B}" presName="conn2-1" presStyleLbl="parChTrans1D3" presStyleIdx="5" presStyleCnt="8"/>
      <dgm:spPr/>
      <dgm:t>
        <a:bodyPr/>
        <a:lstStyle/>
        <a:p>
          <a:endParaRPr lang="zh-CN" altLang="en-US"/>
        </a:p>
      </dgm:t>
    </dgm:pt>
    <dgm:pt modelId="{DD163476-A275-4B68-BE48-CE6228C6413A}" type="pres">
      <dgm:prSet presAssocID="{1562CC1B-5ED7-46B6-A02F-2A7D28D33D3B}" presName="connTx" presStyleLbl="parChTrans1D3" presStyleIdx="5" presStyleCnt="8"/>
      <dgm:spPr/>
      <dgm:t>
        <a:bodyPr/>
        <a:lstStyle/>
        <a:p>
          <a:endParaRPr lang="zh-CN" altLang="en-US"/>
        </a:p>
      </dgm:t>
    </dgm:pt>
    <dgm:pt modelId="{8FE157D5-A5C8-452E-887D-8A52A17375ED}" type="pres">
      <dgm:prSet presAssocID="{0064FF2D-F0F3-4EC0-B126-E62E220DDF9C}" presName="root2" presStyleCnt="0"/>
      <dgm:spPr/>
    </dgm:pt>
    <dgm:pt modelId="{919A4575-2E81-453D-B68F-FC38E785FB60}" type="pres">
      <dgm:prSet presAssocID="{0064FF2D-F0F3-4EC0-B126-E62E220DDF9C}" presName="LevelTwoTextNode" presStyleLbl="node3" presStyleIdx="5" presStyleCnt="8">
        <dgm:presLayoutVars>
          <dgm:chPref val="3"/>
        </dgm:presLayoutVars>
      </dgm:prSet>
      <dgm:spPr/>
      <dgm:t>
        <a:bodyPr/>
        <a:lstStyle/>
        <a:p>
          <a:endParaRPr lang="zh-CN" altLang="en-US"/>
        </a:p>
      </dgm:t>
    </dgm:pt>
    <dgm:pt modelId="{39EB7CA0-9C38-475B-84D5-2830C8993A77}" type="pres">
      <dgm:prSet presAssocID="{0064FF2D-F0F3-4EC0-B126-E62E220DDF9C}" presName="level3hierChild" presStyleCnt="0"/>
      <dgm:spPr/>
    </dgm:pt>
    <dgm:pt modelId="{C940DEEE-2B42-4E8E-8D14-4EE4BEED181F}" type="pres">
      <dgm:prSet presAssocID="{AF07B94A-3AD2-4D61-BDE2-D5A6547B5331}" presName="conn2-1" presStyleLbl="parChTrans1D3" presStyleIdx="6" presStyleCnt="8"/>
      <dgm:spPr/>
      <dgm:t>
        <a:bodyPr/>
        <a:lstStyle/>
        <a:p>
          <a:endParaRPr lang="zh-CN" altLang="en-US"/>
        </a:p>
      </dgm:t>
    </dgm:pt>
    <dgm:pt modelId="{D632C2D0-1E16-46A3-B9B1-35D32670D2DA}" type="pres">
      <dgm:prSet presAssocID="{AF07B94A-3AD2-4D61-BDE2-D5A6547B5331}" presName="connTx" presStyleLbl="parChTrans1D3" presStyleIdx="6" presStyleCnt="8"/>
      <dgm:spPr/>
      <dgm:t>
        <a:bodyPr/>
        <a:lstStyle/>
        <a:p>
          <a:endParaRPr lang="zh-CN" altLang="en-US"/>
        </a:p>
      </dgm:t>
    </dgm:pt>
    <dgm:pt modelId="{0EDBD8EB-0931-4880-8C3E-0CDFB30AAF6B}" type="pres">
      <dgm:prSet presAssocID="{CF3AE472-CFD9-4B92-9F7E-D70AED3AF32A}" presName="root2" presStyleCnt="0"/>
      <dgm:spPr/>
    </dgm:pt>
    <dgm:pt modelId="{861403DD-143E-461C-A0E4-A940B5D20231}" type="pres">
      <dgm:prSet presAssocID="{CF3AE472-CFD9-4B92-9F7E-D70AED3AF32A}" presName="LevelTwoTextNode" presStyleLbl="node3" presStyleIdx="6" presStyleCnt="8">
        <dgm:presLayoutVars>
          <dgm:chPref val="3"/>
        </dgm:presLayoutVars>
      </dgm:prSet>
      <dgm:spPr/>
      <dgm:t>
        <a:bodyPr/>
        <a:lstStyle/>
        <a:p>
          <a:endParaRPr lang="zh-CN" altLang="en-US"/>
        </a:p>
      </dgm:t>
    </dgm:pt>
    <dgm:pt modelId="{EF92AD29-1F47-453A-BCC2-DC82F12CBBE9}" type="pres">
      <dgm:prSet presAssocID="{CF3AE472-CFD9-4B92-9F7E-D70AED3AF32A}" presName="level3hierChild" presStyleCnt="0"/>
      <dgm:spPr/>
    </dgm:pt>
    <dgm:pt modelId="{DAEEBB35-BCB3-436D-9386-189725903FAB}" type="pres">
      <dgm:prSet presAssocID="{EC93374D-EEFD-4BCB-81F8-05816CBD568A}" presName="conn2-1" presStyleLbl="parChTrans1D3" presStyleIdx="7" presStyleCnt="8"/>
      <dgm:spPr/>
      <dgm:t>
        <a:bodyPr/>
        <a:lstStyle/>
        <a:p>
          <a:endParaRPr lang="zh-CN" altLang="en-US"/>
        </a:p>
      </dgm:t>
    </dgm:pt>
    <dgm:pt modelId="{AC38C5BA-3A62-4708-B797-40976AAA4A6C}" type="pres">
      <dgm:prSet presAssocID="{EC93374D-EEFD-4BCB-81F8-05816CBD568A}" presName="connTx" presStyleLbl="parChTrans1D3" presStyleIdx="7" presStyleCnt="8"/>
      <dgm:spPr/>
      <dgm:t>
        <a:bodyPr/>
        <a:lstStyle/>
        <a:p>
          <a:endParaRPr lang="zh-CN" altLang="en-US"/>
        </a:p>
      </dgm:t>
    </dgm:pt>
    <dgm:pt modelId="{428E6659-EC2C-4590-B842-6F94A167DE2C}" type="pres">
      <dgm:prSet presAssocID="{A91B7FA7-59E2-4CD0-8B6B-75013379DAF2}" presName="root2" presStyleCnt="0"/>
      <dgm:spPr/>
    </dgm:pt>
    <dgm:pt modelId="{5C2D1E2B-F979-4556-80B0-E12D7D9C9460}" type="pres">
      <dgm:prSet presAssocID="{A91B7FA7-59E2-4CD0-8B6B-75013379DAF2}" presName="LevelTwoTextNode" presStyleLbl="node3" presStyleIdx="7" presStyleCnt="8">
        <dgm:presLayoutVars>
          <dgm:chPref val="3"/>
        </dgm:presLayoutVars>
      </dgm:prSet>
      <dgm:spPr/>
      <dgm:t>
        <a:bodyPr/>
        <a:lstStyle/>
        <a:p>
          <a:endParaRPr lang="zh-CN" altLang="en-US"/>
        </a:p>
      </dgm:t>
    </dgm:pt>
    <dgm:pt modelId="{B9B971FE-4981-4320-AFAC-9235ED7C681F}" type="pres">
      <dgm:prSet presAssocID="{A91B7FA7-59E2-4CD0-8B6B-75013379DAF2}" presName="level3hierChild" presStyleCnt="0"/>
      <dgm:spPr/>
    </dgm:pt>
    <dgm:pt modelId="{0D89A761-28A7-435E-8F88-379E37636A4E}" type="pres">
      <dgm:prSet presAssocID="{18F5D5D1-AA96-4D0A-AD51-BA79337FAAD2}" presName="conn2-1" presStyleLbl="parChTrans1D2" presStyleIdx="2" presStyleCnt="3"/>
      <dgm:spPr/>
      <dgm:t>
        <a:bodyPr/>
        <a:lstStyle/>
        <a:p>
          <a:endParaRPr lang="zh-CN" altLang="en-US"/>
        </a:p>
      </dgm:t>
    </dgm:pt>
    <dgm:pt modelId="{31F108A9-C946-4766-8F09-46FFB8ADE275}" type="pres">
      <dgm:prSet presAssocID="{18F5D5D1-AA96-4D0A-AD51-BA79337FAAD2}" presName="connTx" presStyleLbl="parChTrans1D2" presStyleIdx="2" presStyleCnt="3"/>
      <dgm:spPr/>
      <dgm:t>
        <a:bodyPr/>
        <a:lstStyle/>
        <a:p>
          <a:endParaRPr lang="zh-CN" altLang="en-US"/>
        </a:p>
      </dgm:t>
    </dgm:pt>
    <dgm:pt modelId="{8C6350F8-7FA1-40E8-865D-F8649B842133}" type="pres">
      <dgm:prSet presAssocID="{5742446A-6322-4308-A04C-3563A579E146}" presName="root2" presStyleCnt="0"/>
      <dgm:spPr/>
    </dgm:pt>
    <dgm:pt modelId="{0F9F9343-B710-409D-A4E9-BD4ECACBD3D3}" type="pres">
      <dgm:prSet presAssocID="{5742446A-6322-4308-A04C-3563A579E146}" presName="LevelTwoTextNode" presStyleLbl="node2" presStyleIdx="2" presStyleCnt="3" custLinFactNeighborY="90022">
        <dgm:presLayoutVars>
          <dgm:chPref val="3"/>
        </dgm:presLayoutVars>
      </dgm:prSet>
      <dgm:spPr/>
      <dgm:t>
        <a:bodyPr/>
        <a:lstStyle/>
        <a:p>
          <a:endParaRPr lang="zh-CN" altLang="en-US"/>
        </a:p>
      </dgm:t>
    </dgm:pt>
    <dgm:pt modelId="{86152993-A9C9-4729-ABC0-E57ED6928B31}" type="pres">
      <dgm:prSet presAssocID="{5742446A-6322-4308-A04C-3563A579E146}" presName="level3hierChild" presStyleCnt="0"/>
      <dgm:spPr/>
    </dgm:pt>
  </dgm:ptLst>
  <dgm:cxnLst>
    <dgm:cxn modelId="{4970EE4E-A723-4485-AA98-D07864FF44A8}" type="presOf" srcId="{E9B958AE-4A74-4B12-9F7D-FA430DBA88EF}" destId="{5B9BBDB1-5298-44BC-823F-58913BD71D51}" srcOrd="0" destOrd="0" presId="urn:microsoft.com/office/officeart/2008/layout/HorizontalMultiLevelHierarchy"/>
    <dgm:cxn modelId="{354D4C4D-9B13-4314-8EC7-85C92D8E2FC4}" type="presOf" srcId="{1487E7E1-3A53-405E-83AA-1B7F21C73283}" destId="{1FA50AA3-964D-48BC-9381-45A74E452806}" srcOrd="0" destOrd="0" presId="urn:microsoft.com/office/officeart/2008/layout/HorizontalMultiLevelHierarchy"/>
    <dgm:cxn modelId="{D682F964-D7F1-409E-924B-75EB8DE33705}" type="presOf" srcId="{68DD233A-8FF1-49D0-915D-782C17A29E87}" destId="{913E339F-600D-4B0A-BCAD-5B857C42FF7E}" srcOrd="0" destOrd="0" presId="urn:microsoft.com/office/officeart/2008/layout/HorizontalMultiLevelHierarchy"/>
    <dgm:cxn modelId="{AA48EAA4-FEDF-4FB3-9DFB-8E24403D69A2}" type="presOf" srcId="{C268AEA5-D6A5-4F15-85C9-BBD1ECE6F680}" destId="{0A7CB88F-6438-4A09-B7D4-30B1729E1352}" srcOrd="0" destOrd="0" presId="urn:microsoft.com/office/officeart/2008/layout/HorizontalMultiLevelHierarchy"/>
    <dgm:cxn modelId="{A07F25C0-EF1F-4CF2-89E1-654DED157384}" srcId="{C268AEA5-D6A5-4F15-85C9-BBD1ECE6F680}" destId="{4E0DFA5F-5DB2-4341-BCDA-6E7B79D85087}" srcOrd="0" destOrd="0" parTransId="{7F8A9F15-2AEA-48AB-9855-A915517FAA1E}" sibTransId="{9B1F1BE4-237A-4CF3-A342-010DB6BD8DC8}"/>
    <dgm:cxn modelId="{4BC09735-A564-4698-8A6F-556AF9943CFD}" type="presOf" srcId="{CAA40B1E-EBC0-4D1B-86A2-97B085C21E44}" destId="{8284C7A4-070B-4E8B-A040-4FEEF34A47AF}" srcOrd="1" destOrd="0" presId="urn:microsoft.com/office/officeart/2008/layout/HorizontalMultiLevelHierarchy"/>
    <dgm:cxn modelId="{4570B3C2-3D42-4032-A542-94D8748C49DD}" type="presOf" srcId="{18F5D5D1-AA96-4D0A-AD51-BA79337FAAD2}" destId="{31F108A9-C946-4766-8F09-46FFB8ADE275}" srcOrd="1" destOrd="0" presId="urn:microsoft.com/office/officeart/2008/layout/HorizontalMultiLevelHierarchy"/>
    <dgm:cxn modelId="{CE3628B3-C1D2-4E37-BA5F-D5C5B96221ED}" type="presOf" srcId="{AF07B94A-3AD2-4D61-BDE2-D5A6547B5331}" destId="{D632C2D0-1E16-46A3-B9B1-35D32670D2DA}" srcOrd="1" destOrd="0" presId="urn:microsoft.com/office/officeart/2008/layout/HorizontalMultiLevelHierarchy"/>
    <dgm:cxn modelId="{C508CB9A-523B-4E1E-92CA-9F1814F914B2}" srcId="{4E0DFA5F-5DB2-4341-BCDA-6E7B79D85087}" destId="{5742446A-6322-4308-A04C-3563A579E146}" srcOrd="2" destOrd="0" parTransId="{18F5D5D1-AA96-4D0A-AD51-BA79337FAAD2}" sibTransId="{6ED771D0-6C6D-417D-AE1D-52EF6F9EA55A}"/>
    <dgm:cxn modelId="{7D8D9463-0445-4D77-9BCD-378DAEB43994}" type="presOf" srcId="{1562CC1B-5ED7-46B6-A02F-2A7D28D33D3B}" destId="{FA0AE098-D044-449C-BF0E-CE98C6F31297}" srcOrd="0" destOrd="0" presId="urn:microsoft.com/office/officeart/2008/layout/HorizontalMultiLevelHierarchy"/>
    <dgm:cxn modelId="{EBC20251-AE68-41FF-BF33-B96C7E05F78D}" type="presOf" srcId="{C9EDC7E8-731E-4D9F-A37C-1ACD0755763D}" destId="{C8D5ABB5-1B1F-4B73-B92A-BC7E1CE557F5}" srcOrd="0" destOrd="0" presId="urn:microsoft.com/office/officeart/2008/layout/HorizontalMultiLevelHierarchy"/>
    <dgm:cxn modelId="{014C3F18-73E1-4583-A6B6-33E6CA9094A0}" type="presOf" srcId="{6C49CC07-78D8-4BC8-9662-20F9B5C21687}" destId="{0013F6ED-AAA9-4EAB-8092-40E9790357FC}" srcOrd="0" destOrd="0" presId="urn:microsoft.com/office/officeart/2008/layout/HorizontalMultiLevelHierarchy"/>
    <dgm:cxn modelId="{F2374E84-7C13-4473-A4B5-B9AA535CE3E8}" type="presOf" srcId="{DA2834DB-AE57-4FA1-B6DC-F78F77A093E0}" destId="{89F2FD10-C4A0-4E25-9FF3-083EB93ECD37}" srcOrd="0" destOrd="0" presId="urn:microsoft.com/office/officeart/2008/layout/HorizontalMultiLevelHierarchy"/>
    <dgm:cxn modelId="{76A9C5A2-CD39-4C01-8761-8B1684B49845}" type="presOf" srcId="{CF3AE472-CFD9-4B92-9F7E-D70AED3AF32A}" destId="{861403DD-143E-461C-A0E4-A940B5D20231}" srcOrd="0" destOrd="0" presId="urn:microsoft.com/office/officeart/2008/layout/HorizontalMultiLevelHierarchy"/>
    <dgm:cxn modelId="{90B76A99-E330-469E-8FED-C35639BC44A4}" type="presOf" srcId="{CAA40B1E-EBC0-4D1B-86A2-97B085C21E44}" destId="{9EAB80BF-6121-416B-B7E4-CA5B308A6114}" srcOrd="0" destOrd="0" presId="urn:microsoft.com/office/officeart/2008/layout/HorizontalMultiLevelHierarchy"/>
    <dgm:cxn modelId="{5D1DE418-3F94-45B1-9CDB-A77F431B3FE0}" srcId="{E2691C2D-2870-45F4-9646-46B987EA3C43}" destId="{CF3AE472-CFD9-4B92-9F7E-D70AED3AF32A}" srcOrd="3" destOrd="0" parTransId="{AF07B94A-3AD2-4D61-BDE2-D5A6547B5331}" sibTransId="{22C0C3E4-36AA-4F1B-BD93-45422F634841}"/>
    <dgm:cxn modelId="{EDDE8705-214A-4A04-944C-B07AA3B9B123}" type="presOf" srcId="{0064FF2D-F0F3-4EC0-B126-E62E220DDF9C}" destId="{919A4575-2E81-453D-B68F-FC38E785FB60}" srcOrd="0" destOrd="0" presId="urn:microsoft.com/office/officeart/2008/layout/HorizontalMultiLevelHierarchy"/>
    <dgm:cxn modelId="{98CE9AC2-BD4F-4FA9-9BB5-849C40742528}" type="presOf" srcId="{062B5C22-550B-4E01-A3C9-27BAC7959722}" destId="{F17624C6-A843-45A0-8A2B-AACF352854C6}" srcOrd="0" destOrd="0" presId="urn:microsoft.com/office/officeart/2008/layout/HorizontalMultiLevelHierarchy"/>
    <dgm:cxn modelId="{C8C72B7F-C35D-48A8-9129-8E83334EC622}" type="presOf" srcId="{5742446A-6322-4308-A04C-3563A579E146}" destId="{0F9F9343-B710-409D-A4E9-BD4ECACBD3D3}" srcOrd="0" destOrd="0" presId="urn:microsoft.com/office/officeart/2008/layout/HorizontalMultiLevelHierarchy"/>
    <dgm:cxn modelId="{16249DC3-C023-4183-BD44-00DCAF8BAB18}" type="presOf" srcId="{1562CC1B-5ED7-46B6-A02F-2A7D28D33D3B}" destId="{DD163476-A275-4B68-BE48-CE6228C6413A}" srcOrd="1" destOrd="0" presId="urn:microsoft.com/office/officeart/2008/layout/HorizontalMultiLevelHierarchy"/>
    <dgm:cxn modelId="{C1BA9B86-A1BE-48E4-BFBA-EC4B3D022FED}" type="presOf" srcId="{F2A21257-8605-4550-AF23-AEBF4EDC2683}" destId="{8AF6658C-BCDF-42EB-9C37-72F8228D9CD8}" srcOrd="0" destOrd="0" presId="urn:microsoft.com/office/officeart/2008/layout/HorizontalMultiLevelHierarchy"/>
    <dgm:cxn modelId="{7C447322-C811-4743-8172-CC290C6A4DFE}" type="presOf" srcId="{7C72A5E5-99E0-43E8-A0CE-73DF014D7CDB}" destId="{6C2BFCE3-B5EF-4C78-A355-90112CD5FC92}" srcOrd="1" destOrd="0" presId="urn:microsoft.com/office/officeart/2008/layout/HorizontalMultiLevelHierarchy"/>
    <dgm:cxn modelId="{F412CFA0-A0FD-4917-AE4E-44D98E6572E3}" type="presOf" srcId="{0DE3A300-1B6D-44D0-ABFE-383512C61CF2}" destId="{B83FBC97-8014-4BDC-B676-EA24F7C20627}" srcOrd="0" destOrd="0" presId="urn:microsoft.com/office/officeart/2008/layout/HorizontalMultiLevelHierarchy"/>
    <dgm:cxn modelId="{E02D820E-F7D9-435D-B192-ED5ADCDB8821}" type="presOf" srcId="{EC93374D-EEFD-4BCB-81F8-05816CBD568A}" destId="{DAEEBB35-BCB3-436D-9386-189725903FAB}" srcOrd="0" destOrd="0" presId="urn:microsoft.com/office/officeart/2008/layout/HorizontalMultiLevelHierarchy"/>
    <dgm:cxn modelId="{BC2ECA0F-D771-4EFA-A5B9-160E5853211B}" type="presOf" srcId="{E2691C2D-2870-45F4-9646-46B987EA3C43}" destId="{1A96882E-BD5D-4EC6-98BD-7E1C00137196}" srcOrd="0" destOrd="0" presId="urn:microsoft.com/office/officeart/2008/layout/HorizontalMultiLevelHierarchy"/>
    <dgm:cxn modelId="{577363C2-D171-4FC3-A46C-92CD6B26331A}" type="presOf" srcId="{F2A21257-8605-4550-AF23-AEBF4EDC2683}" destId="{0637F825-8987-4B7F-B83D-F682DA07209B}" srcOrd="1" destOrd="0" presId="urn:microsoft.com/office/officeart/2008/layout/HorizontalMultiLevelHierarchy"/>
    <dgm:cxn modelId="{64708E36-41B8-4388-9064-E6D56F2D13E5}" type="presOf" srcId="{6C49CC07-78D8-4BC8-9662-20F9B5C21687}" destId="{36A40454-FD4C-4CD3-9955-C714CA82A58C}" srcOrd="1" destOrd="0" presId="urn:microsoft.com/office/officeart/2008/layout/HorizontalMultiLevelHierarchy"/>
    <dgm:cxn modelId="{2F491A2B-899C-4437-B84D-A65447ACC281}" srcId="{4E0DFA5F-5DB2-4341-BCDA-6E7B79D85087}" destId="{E2691C2D-2870-45F4-9646-46B987EA3C43}" srcOrd="1" destOrd="0" parTransId="{68DD233A-8FF1-49D0-915D-782C17A29E87}" sibTransId="{197F4E4E-A698-4600-874E-A6E534E28293}"/>
    <dgm:cxn modelId="{CAE75B41-B9EB-4F83-A101-C09AC76E043E}" type="presOf" srcId="{4E0DFA5F-5DB2-4341-BCDA-6E7B79D85087}" destId="{47F27EFE-4B4F-4CA0-AC87-CCF27C148762}" srcOrd="0" destOrd="0" presId="urn:microsoft.com/office/officeart/2008/layout/HorizontalMultiLevelHierarchy"/>
    <dgm:cxn modelId="{9A87B61C-0F56-4183-8CF3-237D186E68F5}" type="presOf" srcId="{A91B7FA7-59E2-4CD0-8B6B-75013379DAF2}" destId="{5C2D1E2B-F979-4556-80B0-E12D7D9C9460}" srcOrd="0" destOrd="0" presId="urn:microsoft.com/office/officeart/2008/layout/HorizontalMultiLevelHierarchy"/>
    <dgm:cxn modelId="{1AC388D4-C0F7-4AA0-9C91-A9F3D2761B20}" srcId="{4E0DFA5F-5DB2-4341-BCDA-6E7B79D85087}" destId="{DA2834DB-AE57-4FA1-B6DC-F78F77A093E0}" srcOrd="0" destOrd="0" parTransId="{1487E7E1-3A53-405E-83AA-1B7F21C73283}" sibTransId="{92C281B4-7D5F-4410-A147-3FC2BF0B88AF}"/>
    <dgm:cxn modelId="{F22B76EE-999C-43AE-BC84-A2CA8267A8D8}" srcId="{E2691C2D-2870-45F4-9646-46B987EA3C43}" destId="{45F2980F-4519-488E-B778-BA8521BD9248}" srcOrd="1" destOrd="0" parTransId="{F2A21257-8605-4550-AF23-AEBF4EDC2683}" sibTransId="{E9936A67-50B7-4EAD-95BD-D5C9B79FD120}"/>
    <dgm:cxn modelId="{FA56A2C4-20A3-4D15-9271-0EF4DF04D85C}" type="presOf" srcId="{062B5C22-550B-4E01-A3C9-27BAC7959722}" destId="{6F608957-EBC3-474F-98FC-E32F54BD16FB}" srcOrd="1" destOrd="0" presId="urn:microsoft.com/office/officeart/2008/layout/HorizontalMultiLevelHierarchy"/>
    <dgm:cxn modelId="{1BB6CA38-FEEF-4764-831C-2ADE28C7D158}" type="presOf" srcId="{AF07B94A-3AD2-4D61-BDE2-D5A6547B5331}" destId="{C940DEEE-2B42-4E8E-8D14-4EE4BEED181F}" srcOrd="0" destOrd="0" presId="urn:microsoft.com/office/officeart/2008/layout/HorizontalMultiLevelHierarchy"/>
    <dgm:cxn modelId="{A8FE3626-3621-4891-970B-7D715EC123A2}" srcId="{DA2834DB-AE57-4FA1-B6DC-F78F77A093E0}" destId="{C9EDC7E8-731E-4D9F-A37C-1ACD0755763D}" srcOrd="1" destOrd="0" parTransId="{CAA40B1E-EBC0-4D1B-86A2-97B085C21E44}" sibTransId="{B084C570-9067-4165-9551-4017847F2015}"/>
    <dgm:cxn modelId="{6D0C657D-E23C-46E2-B9C6-E077FEFC4278}" srcId="{E2691C2D-2870-45F4-9646-46B987EA3C43}" destId="{0DE3A300-1B6D-44D0-ABFE-383512C61CF2}" srcOrd="0" destOrd="0" parTransId="{7C72A5E5-99E0-43E8-A0CE-73DF014D7CDB}" sibTransId="{30C5E18D-478D-45C6-A816-01D13625137C}"/>
    <dgm:cxn modelId="{B8A99AF5-4796-4DFF-BF43-EAAD557C71F7}" srcId="{DA2834DB-AE57-4FA1-B6DC-F78F77A093E0}" destId="{E9CE4FDA-B3A2-49F3-99F9-BD78C8ADA95C}" srcOrd="0" destOrd="0" parTransId="{062B5C22-550B-4E01-A3C9-27BAC7959722}" sibTransId="{F98602A7-7521-47E8-A87F-0798312C1987}"/>
    <dgm:cxn modelId="{F292226B-0F21-4403-A60A-881E63536089}" type="presOf" srcId="{1487E7E1-3A53-405E-83AA-1B7F21C73283}" destId="{9FD4169A-2023-4360-8FA9-B22E2FE2DB5F}" srcOrd="1" destOrd="0" presId="urn:microsoft.com/office/officeart/2008/layout/HorizontalMultiLevelHierarchy"/>
    <dgm:cxn modelId="{5ABB3829-37BE-4962-B37E-057EA6713C29}" type="presOf" srcId="{7C72A5E5-99E0-43E8-A0CE-73DF014D7CDB}" destId="{133A0285-D50D-4535-B294-3A17EA3C992C}" srcOrd="0" destOrd="0" presId="urn:microsoft.com/office/officeart/2008/layout/HorizontalMultiLevelHierarchy"/>
    <dgm:cxn modelId="{478517CE-BE44-4521-B433-48B0008CCF8A}" type="presOf" srcId="{EC93374D-EEFD-4BCB-81F8-05816CBD568A}" destId="{AC38C5BA-3A62-4708-B797-40976AAA4A6C}" srcOrd="1" destOrd="0" presId="urn:microsoft.com/office/officeart/2008/layout/HorizontalMultiLevelHierarchy"/>
    <dgm:cxn modelId="{15174FDA-3EA9-4B65-9FBF-D809EDA8A432}" type="presOf" srcId="{45F2980F-4519-488E-B778-BA8521BD9248}" destId="{43B45E99-54AD-48ED-A95D-A0682C82F892}" srcOrd="0" destOrd="0" presId="urn:microsoft.com/office/officeart/2008/layout/HorizontalMultiLevelHierarchy"/>
    <dgm:cxn modelId="{CEEB7F94-4125-44A5-8C67-DF8BCA725507}" srcId="{E2691C2D-2870-45F4-9646-46B987EA3C43}" destId="{0064FF2D-F0F3-4EC0-B126-E62E220DDF9C}" srcOrd="2" destOrd="0" parTransId="{1562CC1B-5ED7-46B6-A02F-2A7D28D33D3B}" sibTransId="{0A7B2F7C-4CBB-4687-A4AE-9CF0CF20BEF2}"/>
    <dgm:cxn modelId="{07C7EA7D-31F5-432C-9D47-511144614F60}" type="presOf" srcId="{E9CE4FDA-B3A2-49F3-99F9-BD78C8ADA95C}" destId="{FEEB9F01-BA14-4EA5-8CF7-92AAAD277451}" srcOrd="0" destOrd="0" presId="urn:microsoft.com/office/officeart/2008/layout/HorizontalMultiLevelHierarchy"/>
    <dgm:cxn modelId="{72555FB4-988C-4A11-B97C-1B95E3FEE553}" srcId="{DA2834DB-AE57-4FA1-B6DC-F78F77A093E0}" destId="{E9B958AE-4A74-4B12-9F7D-FA430DBA88EF}" srcOrd="2" destOrd="0" parTransId="{6C49CC07-78D8-4BC8-9662-20F9B5C21687}" sibTransId="{882B3338-5B96-4F6A-8F03-6CCF787FAB66}"/>
    <dgm:cxn modelId="{42D09F7C-318D-47D1-AFD3-009C7691376A}" type="presOf" srcId="{18F5D5D1-AA96-4D0A-AD51-BA79337FAAD2}" destId="{0D89A761-28A7-435E-8F88-379E37636A4E}" srcOrd="0" destOrd="0" presId="urn:microsoft.com/office/officeart/2008/layout/HorizontalMultiLevelHierarchy"/>
    <dgm:cxn modelId="{DC07E695-CA26-4DC0-9546-A28221459B3F}" srcId="{E2691C2D-2870-45F4-9646-46B987EA3C43}" destId="{A91B7FA7-59E2-4CD0-8B6B-75013379DAF2}" srcOrd="4" destOrd="0" parTransId="{EC93374D-EEFD-4BCB-81F8-05816CBD568A}" sibTransId="{183640E9-4D5D-4D4B-8200-741C5E9AD4D4}"/>
    <dgm:cxn modelId="{9C13BC9E-5B3F-4FF8-A8AC-07B24D8FC988}" type="presOf" srcId="{68DD233A-8FF1-49D0-915D-782C17A29E87}" destId="{73A5C534-F4F0-4738-A35C-4F87990E5392}" srcOrd="1" destOrd="0" presId="urn:microsoft.com/office/officeart/2008/layout/HorizontalMultiLevelHierarchy"/>
    <dgm:cxn modelId="{581A9E4A-3B06-4D18-862B-F338393A81AA}" type="presParOf" srcId="{0A7CB88F-6438-4A09-B7D4-30B1729E1352}" destId="{ABE198D8-CCA5-45F8-B4EF-D6EA914C89A0}" srcOrd="0" destOrd="0" presId="urn:microsoft.com/office/officeart/2008/layout/HorizontalMultiLevelHierarchy"/>
    <dgm:cxn modelId="{10009A53-3174-4E43-B47F-54004220955B}" type="presParOf" srcId="{ABE198D8-CCA5-45F8-B4EF-D6EA914C89A0}" destId="{47F27EFE-4B4F-4CA0-AC87-CCF27C148762}" srcOrd="0" destOrd="0" presId="urn:microsoft.com/office/officeart/2008/layout/HorizontalMultiLevelHierarchy"/>
    <dgm:cxn modelId="{A15D2D11-BE3E-4A8C-8121-33D3700A2446}" type="presParOf" srcId="{ABE198D8-CCA5-45F8-B4EF-D6EA914C89A0}" destId="{A228426D-564D-48D9-911D-3E7193CB98F8}" srcOrd="1" destOrd="0" presId="urn:microsoft.com/office/officeart/2008/layout/HorizontalMultiLevelHierarchy"/>
    <dgm:cxn modelId="{B0195AD7-8E9E-4EB9-BD63-2C323217B76C}" type="presParOf" srcId="{A228426D-564D-48D9-911D-3E7193CB98F8}" destId="{1FA50AA3-964D-48BC-9381-45A74E452806}" srcOrd="0" destOrd="0" presId="urn:microsoft.com/office/officeart/2008/layout/HorizontalMultiLevelHierarchy"/>
    <dgm:cxn modelId="{92D2DF36-D998-4519-81C9-4A02D1A72AB7}" type="presParOf" srcId="{1FA50AA3-964D-48BC-9381-45A74E452806}" destId="{9FD4169A-2023-4360-8FA9-B22E2FE2DB5F}" srcOrd="0" destOrd="0" presId="urn:microsoft.com/office/officeart/2008/layout/HorizontalMultiLevelHierarchy"/>
    <dgm:cxn modelId="{6E995C63-960D-4425-866F-50D997F90D8F}" type="presParOf" srcId="{A228426D-564D-48D9-911D-3E7193CB98F8}" destId="{DE490979-B176-4322-A8D8-68220A10BCC4}" srcOrd="1" destOrd="0" presId="urn:microsoft.com/office/officeart/2008/layout/HorizontalMultiLevelHierarchy"/>
    <dgm:cxn modelId="{CF2853F0-1FB9-4CFC-9C21-C19EAB324F71}" type="presParOf" srcId="{DE490979-B176-4322-A8D8-68220A10BCC4}" destId="{89F2FD10-C4A0-4E25-9FF3-083EB93ECD37}" srcOrd="0" destOrd="0" presId="urn:microsoft.com/office/officeart/2008/layout/HorizontalMultiLevelHierarchy"/>
    <dgm:cxn modelId="{DBCB66EF-FA04-493F-9228-4E124602E7B2}" type="presParOf" srcId="{DE490979-B176-4322-A8D8-68220A10BCC4}" destId="{0674CC61-7E14-433E-B31E-D59810B984D7}" srcOrd="1" destOrd="0" presId="urn:microsoft.com/office/officeart/2008/layout/HorizontalMultiLevelHierarchy"/>
    <dgm:cxn modelId="{11A649AA-83CC-4D08-887F-4396698A32B3}" type="presParOf" srcId="{0674CC61-7E14-433E-B31E-D59810B984D7}" destId="{F17624C6-A843-45A0-8A2B-AACF352854C6}" srcOrd="0" destOrd="0" presId="urn:microsoft.com/office/officeart/2008/layout/HorizontalMultiLevelHierarchy"/>
    <dgm:cxn modelId="{2D0B5BE5-3C90-4355-878A-FE84084B48D0}" type="presParOf" srcId="{F17624C6-A843-45A0-8A2B-AACF352854C6}" destId="{6F608957-EBC3-474F-98FC-E32F54BD16FB}" srcOrd="0" destOrd="0" presId="urn:microsoft.com/office/officeart/2008/layout/HorizontalMultiLevelHierarchy"/>
    <dgm:cxn modelId="{717BD24D-B574-48C4-98F3-4F501C1B4DE6}" type="presParOf" srcId="{0674CC61-7E14-433E-B31E-D59810B984D7}" destId="{FDF7C9EC-BFBD-49C9-9177-07669CC478E8}" srcOrd="1" destOrd="0" presId="urn:microsoft.com/office/officeart/2008/layout/HorizontalMultiLevelHierarchy"/>
    <dgm:cxn modelId="{0F737197-729C-40D9-A66C-750DAB0CC430}" type="presParOf" srcId="{FDF7C9EC-BFBD-49C9-9177-07669CC478E8}" destId="{FEEB9F01-BA14-4EA5-8CF7-92AAAD277451}" srcOrd="0" destOrd="0" presId="urn:microsoft.com/office/officeart/2008/layout/HorizontalMultiLevelHierarchy"/>
    <dgm:cxn modelId="{785FDA9B-28F8-4ECB-91D7-97BCE95CC630}" type="presParOf" srcId="{FDF7C9EC-BFBD-49C9-9177-07669CC478E8}" destId="{9EA3B237-B147-4646-836F-8FDE6912A8F4}" srcOrd="1" destOrd="0" presId="urn:microsoft.com/office/officeart/2008/layout/HorizontalMultiLevelHierarchy"/>
    <dgm:cxn modelId="{453E1A37-808A-486D-B081-3D9169E42D12}" type="presParOf" srcId="{0674CC61-7E14-433E-B31E-D59810B984D7}" destId="{9EAB80BF-6121-416B-B7E4-CA5B308A6114}" srcOrd="2" destOrd="0" presId="urn:microsoft.com/office/officeart/2008/layout/HorizontalMultiLevelHierarchy"/>
    <dgm:cxn modelId="{AFF80671-29CD-4394-95B0-4C01A65E9F77}" type="presParOf" srcId="{9EAB80BF-6121-416B-B7E4-CA5B308A6114}" destId="{8284C7A4-070B-4E8B-A040-4FEEF34A47AF}" srcOrd="0" destOrd="0" presId="urn:microsoft.com/office/officeart/2008/layout/HorizontalMultiLevelHierarchy"/>
    <dgm:cxn modelId="{B4BACD2D-3630-4D10-8FCD-82D5ADDD6868}" type="presParOf" srcId="{0674CC61-7E14-433E-B31E-D59810B984D7}" destId="{CCC11956-27F5-4877-99F9-827179449078}" srcOrd="3" destOrd="0" presId="urn:microsoft.com/office/officeart/2008/layout/HorizontalMultiLevelHierarchy"/>
    <dgm:cxn modelId="{C67E96DF-AB04-4ADD-8318-8E10E0CB3D58}" type="presParOf" srcId="{CCC11956-27F5-4877-99F9-827179449078}" destId="{C8D5ABB5-1B1F-4B73-B92A-BC7E1CE557F5}" srcOrd="0" destOrd="0" presId="urn:microsoft.com/office/officeart/2008/layout/HorizontalMultiLevelHierarchy"/>
    <dgm:cxn modelId="{65CC9D8F-5BF2-48DE-8C00-E67FD5B03C6B}" type="presParOf" srcId="{CCC11956-27F5-4877-99F9-827179449078}" destId="{5CB99860-4019-4174-9714-0A6913FAF975}" srcOrd="1" destOrd="0" presId="urn:microsoft.com/office/officeart/2008/layout/HorizontalMultiLevelHierarchy"/>
    <dgm:cxn modelId="{37E65D87-3A89-4413-B2B4-911FF38EE454}" type="presParOf" srcId="{0674CC61-7E14-433E-B31E-D59810B984D7}" destId="{0013F6ED-AAA9-4EAB-8092-40E9790357FC}" srcOrd="4" destOrd="0" presId="urn:microsoft.com/office/officeart/2008/layout/HorizontalMultiLevelHierarchy"/>
    <dgm:cxn modelId="{DA5607C9-12BF-4BF9-BEA6-536BB37CC9A0}" type="presParOf" srcId="{0013F6ED-AAA9-4EAB-8092-40E9790357FC}" destId="{36A40454-FD4C-4CD3-9955-C714CA82A58C}" srcOrd="0" destOrd="0" presId="urn:microsoft.com/office/officeart/2008/layout/HorizontalMultiLevelHierarchy"/>
    <dgm:cxn modelId="{59DA191D-6070-4F0B-A6F6-D3857AE991B9}" type="presParOf" srcId="{0674CC61-7E14-433E-B31E-D59810B984D7}" destId="{A46FC917-A673-4134-A318-80DAA81BA804}" srcOrd="5" destOrd="0" presId="urn:microsoft.com/office/officeart/2008/layout/HorizontalMultiLevelHierarchy"/>
    <dgm:cxn modelId="{146A2A0E-8627-4A79-8428-BA06AC925FF9}" type="presParOf" srcId="{A46FC917-A673-4134-A318-80DAA81BA804}" destId="{5B9BBDB1-5298-44BC-823F-58913BD71D51}" srcOrd="0" destOrd="0" presId="urn:microsoft.com/office/officeart/2008/layout/HorizontalMultiLevelHierarchy"/>
    <dgm:cxn modelId="{8D48380D-A64B-46D3-BF64-E9A2C3F0C8A6}" type="presParOf" srcId="{A46FC917-A673-4134-A318-80DAA81BA804}" destId="{DFC36779-E09B-44E8-9FE2-09C93AA347C5}" srcOrd="1" destOrd="0" presId="urn:microsoft.com/office/officeart/2008/layout/HorizontalMultiLevelHierarchy"/>
    <dgm:cxn modelId="{66195BE0-EE3C-45FF-A327-6AAF33E2D758}" type="presParOf" srcId="{A228426D-564D-48D9-911D-3E7193CB98F8}" destId="{913E339F-600D-4B0A-BCAD-5B857C42FF7E}" srcOrd="2" destOrd="0" presId="urn:microsoft.com/office/officeart/2008/layout/HorizontalMultiLevelHierarchy"/>
    <dgm:cxn modelId="{E4B079EF-1AEA-4180-B741-A4AFDFF916CC}" type="presParOf" srcId="{913E339F-600D-4B0A-BCAD-5B857C42FF7E}" destId="{73A5C534-F4F0-4738-A35C-4F87990E5392}" srcOrd="0" destOrd="0" presId="urn:microsoft.com/office/officeart/2008/layout/HorizontalMultiLevelHierarchy"/>
    <dgm:cxn modelId="{74CEB2E2-3709-48FB-8398-48BED9ADFE19}" type="presParOf" srcId="{A228426D-564D-48D9-911D-3E7193CB98F8}" destId="{BBA43E0B-0780-49EF-A588-BECA9E779B75}" srcOrd="3" destOrd="0" presId="urn:microsoft.com/office/officeart/2008/layout/HorizontalMultiLevelHierarchy"/>
    <dgm:cxn modelId="{F6DAAD19-FC46-4940-919E-09A470CE0A20}" type="presParOf" srcId="{BBA43E0B-0780-49EF-A588-BECA9E779B75}" destId="{1A96882E-BD5D-4EC6-98BD-7E1C00137196}" srcOrd="0" destOrd="0" presId="urn:microsoft.com/office/officeart/2008/layout/HorizontalMultiLevelHierarchy"/>
    <dgm:cxn modelId="{4E9D758E-BC93-45E8-B839-7EB1E082259A}" type="presParOf" srcId="{BBA43E0B-0780-49EF-A588-BECA9E779B75}" destId="{563659EA-7432-4965-B1FB-4C2EFA5AD9CB}" srcOrd="1" destOrd="0" presId="urn:microsoft.com/office/officeart/2008/layout/HorizontalMultiLevelHierarchy"/>
    <dgm:cxn modelId="{85049B16-732E-4003-B79D-DFAE540AAA45}" type="presParOf" srcId="{563659EA-7432-4965-B1FB-4C2EFA5AD9CB}" destId="{133A0285-D50D-4535-B294-3A17EA3C992C}" srcOrd="0" destOrd="0" presId="urn:microsoft.com/office/officeart/2008/layout/HorizontalMultiLevelHierarchy"/>
    <dgm:cxn modelId="{549941D7-DDED-44DB-8E7B-B59E5374C7D1}" type="presParOf" srcId="{133A0285-D50D-4535-B294-3A17EA3C992C}" destId="{6C2BFCE3-B5EF-4C78-A355-90112CD5FC92}" srcOrd="0" destOrd="0" presId="urn:microsoft.com/office/officeart/2008/layout/HorizontalMultiLevelHierarchy"/>
    <dgm:cxn modelId="{D8725BEE-EA67-4EC3-850B-0C4D5FF75D91}" type="presParOf" srcId="{563659EA-7432-4965-B1FB-4C2EFA5AD9CB}" destId="{327F1825-7720-4DC7-9449-FE1403A76633}" srcOrd="1" destOrd="0" presId="urn:microsoft.com/office/officeart/2008/layout/HorizontalMultiLevelHierarchy"/>
    <dgm:cxn modelId="{15DA9920-FBCA-4509-82EB-8F0598BFEB92}" type="presParOf" srcId="{327F1825-7720-4DC7-9449-FE1403A76633}" destId="{B83FBC97-8014-4BDC-B676-EA24F7C20627}" srcOrd="0" destOrd="0" presId="urn:microsoft.com/office/officeart/2008/layout/HorizontalMultiLevelHierarchy"/>
    <dgm:cxn modelId="{47E845C7-83C9-4EF1-BBBA-B830FD3A179B}" type="presParOf" srcId="{327F1825-7720-4DC7-9449-FE1403A76633}" destId="{426C7216-A24C-4F92-9105-6F9E3FED3C27}" srcOrd="1" destOrd="0" presId="urn:microsoft.com/office/officeart/2008/layout/HorizontalMultiLevelHierarchy"/>
    <dgm:cxn modelId="{3F675514-0260-40C1-BBCE-B384C72B6F63}" type="presParOf" srcId="{563659EA-7432-4965-B1FB-4C2EFA5AD9CB}" destId="{8AF6658C-BCDF-42EB-9C37-72F8228D9CD8}" srcOrd="2" destOrd="0" presId="urn:microsoft.com/office/officeart/2008/layout/HorizontalMultiLevelHierarchy"/>
    <dgm:cxn modelId="{C2DEE5D0-F39F-4D18-8E1E-A38EDBB4F9CE}" type="presParOf" srcId="{8AF6658C-BCDF-42EB-9C37-72F8228D9CD8}" destId="{0637F825-8987-4B7F-B83D-F682DA07209B}" srcOrd="0" destOrd="0" presId="urn:microsoft.com/office/officeart/2008/layout/HorizontalMultiLevelHierarchy"/>
    <dgm:cxn modelId="{EFEC926B-169C-4316-AA62-6F3E60466FCD}" type="presParOf" srcId="{563659EA-7432-4965-B1FB-4C2EFA5AD9CB}" destId="{87780A82-2C94-445E-A44E-10F7803242F0}" srcOrd="3" destOrd="0" presId="urn:microsoft.com/office/officeart/2008/layout/HorizontalMultiLevelHierarchy"/>
    <dgm:cxn modelId="{9EDE1205-F7A4-4C35-B687-3EBAA52F9908}" type="presParOf" srcId="{87780A82-2C94-445E-A44E-10F7803242F0}" destId="{43B45E99-54AD-48ED-A95D-A0682C82F892}" srcOrd="0" destOrd="0" presId="urn:microsoft.com/office/officeart/2008/layout/HorizontalMultiLevelHierarchy"/>
    <dgm:cxn modelId="{ADD12AE7-A5E5-474F-BBB6-376A8EF8C69C}" type="presParOf" srcId="{87780A82-2C94-445E-A44E-10F7803242F0}" destId="{EB3F481D-F60B-4323-A1CC-695889F095F8}" srcOrd="1" destOrd="0" presId="urn:microsoft.com/office/officeart/2008/layout/HorizontalMultiLevelHierarchy"/>
    <dgm:cxn modelId="{2A5B95CF-59F7-4844-891A-54C1F437FCA6}" type="presParOf" srcId="{563659EA-7432-4965-B1FB-4C2EFA5AD9CB}" destId="{FA0AE098-D044-449C-BF0E-CE98C6F31297}" srcOrd="4" destOrd="0" presId="urn:microsoft.com/office/officeart/2008/layout/HorizontalMultiLevelHierarchy"/>
    <dgm:cxn modelId="{D296164B-46BD-4F38-9735-31EE6998D7F2}" type="presParOf" srcId="{FA0AE098-D044-449C-BF0E-CE98C6F31297}" destId="{DD163476-A275-4B68-BE48-CE6228C6413A}" srcOrd="0" destOrd="0" presId="urn:microsoft.com/office/officeart/2008/layout/HorizontalMultiLevelHierarchy"/>
    <dgm:cxn modelId="{39E4B6A5-BD87-43D2-8CD7-8AD249C0254E}" type="presParOf" srcId="{563659EA-7432-4965-B1FB-4C2EFA5AD9CB}" destId="{8FE157D5-A5C8-452E-887D-8A52A17375ED}" srcOrd="5" destOrd="0" presId="urn:microsoft.com/office/officeart/2008/layout/HorizontalMultiLevelHierarchy"/>
    <dgm:cxn modelId="{C5387D16-3112-4647-BD2E-8996DF1A12CC}" type="presParOf" srcId="{8FE157D5-A5C8-452E-887D-8A52A17375ED}" destId="{919A4575-2E81-453D-B68F-FC38E785FB60}" srcOrd="0" destOrd="0" presId="urn:microsoft.com/office/officeart/2008/layout/HorizontalMultiLevelHierarchy"/>
    <dgm:cxn modelId="{2B6F7197-A1B7-4D96-9C64-47B8B18A55BF}" type="presParOf" srcId="{8FE157D5-A5C8-452E-887D-8A52A17375ED}" destId="{39EB7CA0-9C38-475B-84D5-2830C8993A77}" srcOrd="1" destOrd="0" presId="urn:microsoft.com/office/officeart/2008/layout/HorizontalMultiLevelHierarchy"/>
    <dgm:cxn modelId="{FA78BB7B-BD15-439E-A3A8-312D07F38418}" type="presParOf" srcId="{563659EA-7432-4965-B1FB-4C2EFA5AD9CB}" destId="{C940DEEE-2B42-4E8E-8D14-4EE4BEED181F}" srcOrd="6" destOrd="0" presId="urn:microsoft.com/office/officeart/2008/layout/HorizontalMultiLevelHierarchy"/>
    <dgm:cxn modelId="{53705F45-6180-4685-91FA-E01B493EE73E}" type="presParOf" srcId="{C940DEEE-2B42-4E8E-8D14-4EE4BEED181F}" destId="{D632C2D0-1E16-46A3-B9B1-35D32670D2DA}" srcOrd="0" destOrd="0" presId="urn:microsoft.com/office/officeart/2008/layout/HorizontalMultiLevelHierarchy"/>
    <dgm:cxn modelId="{F49390FD-6C2E-4BE4-9634-DED61F1BB2F1}" type="presParOf" srcId="{563659EA-7432-4965-B1FB-4C2EFA5AD9CB}" destId="{0EDBD8EB-0931-4880-8C3E-0CDFB30AAF6B}" srcOrd="7" destOrd="0" presId="urn:microsoft.com/office/officeart/2008/layout/HorizontalMultiLevelHierarchy"/>
    <dgm:cxn modelId="{97209E45-8B54-4EAA-A5AF-4FA644D058F0}" type="presParOf" srcId="{0EDBD8EB-0931-4880-8C3E-0CDFB30AAF6B}" destId="{861403DD-143E-461C-A0E4-A940B5D20231}" srcOrd="0" destOrd="0" presId="urn:microsoft.com/office/officeart/2008/layout/HorizontalMultiLevelHierarchy"/>
    <dgm:cxn modelId="{38C18D6D-BBA4-4E30-9324-CF43D57DE839}" type="presParOf" srcId="{0EDBD8EB-0931-4880-8C3E-0CDFB30AAF6B}" destId="{EF92AD29-1F47-453A-BCC2-DC82F12CBBE9}" srcOrd="1" destOrd="0" presId="urn:microsoft.com/office/officeart/2008/layout/HorizontalMultiLevelHierarchy"/>
    <dgm:cxn modelId="{25422AA8-5EAE-4954-9806-A3AAE3F5AFA4}" type="presParOf" srcId="{563659EA-7432-4965-B1FB-4C2EFA5AD9CB}" destId="{DAEEBB35-BCB3-436D-9386-189725903FAB}" srcOrd="8" destOrd="0" presId="urn:microsoft.com/office/officeart/2008/layout/HorizontalMultiLevelHierarchy"/>
    <dgm:cxn modelId="{CBB14700-C6E8-4719-AA3A-DFEB0B300E5A}" type="presParOf" srcId="{DAEEBB35-BCB3-436D-9386-189725903FAB}" destId="{AC38C5BA-3A62-4708-B797-40976AAA4A6C}" srcOrd="0" destOrd="0" presId="urn:microsoft.com/office/officeart/2008/layout/HorizontalMultiLevelHierarchy"/>
    <dgm:cxn modelId="{1DDF967B-8269-42A7-9C27-3202AA80526E}" type="presParOf" srcId="{563659EA-7432-4965-B1FB-4C2EFA5AD9CB}" destId="{428E6659-EC2C-4590-B842-6F94A167DE2C}" srcOrd="9" destOrd="0" presId="urn:microsoft.com/office/officeart/2008/layout/HorizontalMultiLevelHierarchy"/>
    <dgm:cxn modelId="{7DF01E9D-89C9-4B32-A33E-D9120584103D}" type="presParOf" srcId="{428E6659-EC2C-4590-B842-6F94A167DE2C}" destId="{5C2D1E2B-F979-4556-80B0-E12D7D9C9460}" srcOrd="0" destOrd="0" presId="urn:microsoft.com/office/officeart/2008/layout/HorizontalMultiLevelHierarchy"/>
    <dgm:cxn modelId="{54D27BF2-DA7B-47F6-90B9-E4DF3CC474A7}" type="presParOf" srcId="{428E6659-EC2C-4590-B842-6F94A167DE2C}" destId="{B9B971FE-4981-4320-AFAC-9235ED7C681F}" srcOrd="1" destOrd="0" presId="urn:microsoft.com/office/officeart/2008/layout/HorizontalMultiLevelHierarchy"/>
    <dgm:cxn modelId="{89318D20-E56D-467C-B810-7431C375C14B}" type="presParOf" srcId="{A228426D-564D-48D9-911D-3E7193CB98F8}" destId="{0D89A761-28A7-435E-8F88-379E37636A4E}" srcOrd="4" destOrd="0" presId="urn:microsoft.com/office/officeart/2008/layout/HorizontalMultiLevelHierarchy"/>
    <dgm:cxn modelId="{D772C307-E8E6-4459-9CF5-908B9D2CA152}" type="presParOf" srcId="{0D89A761-28A7-435E-8F88-379E37636A4E}" destId="{31F108A9-C946-4766-8F09-46FFB8ADE275}" srcOrd="0" destOrd="0" presId="urn:microsoft.com/office/officeart/2008/layout/HorizontalMultiLevelHierarchy"/>
    <dgm:cxn modelId="{73BD48AC-A218-444A-BBA0-8E9599EB6452}" type="presParOf" srcId="{A228426D-564D-48D9-911D-3E7193CB98F8}" destId="{8C6350F8-7FA1-40E8-865D-F8649B842133}" srcOrd="5" destOrd="0" presId="urn:microsoft.com/office/officeart/2008/layout/HorizontalMultiLevelHierarchy"/>
    <dgm:cxn modelId="{C2C7DCA0-4073-4F69-9124-2470EA155C5E}" type="presParOf" srcId="{8C6350F8-7FA1-40E8-865D-F8649B842133}" destId="{0F9F9343-B710-409D-A4E9-BD4ECACBD3D3}" srcOrd="0" destOrd="0" presId="urn:microsoft.com/office/officeart/2008/layout/HorizontalMultiLevelHierarchy"/>
    <dgm:cxn modelId="{D8D58148-2611-4070-A76E-8D38B50AAEB0}" type="presParOf" srcId="{8C6350F8-7FA1-40E8-865D-F8649B842133}" destId="{86152993-A9C9-4729-ABC0-E57ED6928B3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9A761-28A7-435E-8F88-379E37636A4E}">
      <dsp:nvSpPr>
        <dsp:cNvPr id="0" name=""/>
        <dsp:cNvSpPr/>
      </dsp:nvSpPr>
      <dsp:spPr>
        <a:xfrm>
          <a:off x="1314894" y="2661886"/>
          <a:ext cx="1843059" cy="2185375"/>
        </a:xfrm>
        <a:custGeom>
          <a:avLst/>
          <a:gdLst/>
          <a:ahLst/>
          <a:cxnLst/>
          <a:rect l="0" t="0" r="0" b="0"/>
          <a:pathLst>
            <a:path>
              <a:moveTo>
                <a:pt x="0" y="0"/>
              </a:moveTo>
              <a:lnTo>
                <a:pt x="921529" y="0"/>
              </a:lnTo>
              <a:lnTo>
                <a:pt x="921529" y="2185375"/>
              </a:lnTo>
              <a:lnTo>
                <a:pt x="1843059" y="2185375"/>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zh-CN" altLang="en-US" sz="1000" kern="1200"/>
        </a:p>
      </dsp:txBody>
      <dsp:txXfrm>
        <a:off x="2164953" y="3683104"/>
        <a:ext cx="142939" cy="142939"/>
      </dsp:txXfrm>
    </dsp:sp>
    <dsp:sp modelId="{DAEEBB35-BCB3-436D-9386-189725903FAB}">
      <dsp:nvSpPr>
        <dsp:cNvPr id="0" name=""/>
        <dsp:cNvSpPr/>
      </dsp:nvSpPr>
      <dsp:spPr>
        <a:xfrm>
          <a:off x="4942958" y="3677093"/>
          <a:ext cx="357000" cy="1360522"/>
        </a:xfrm>
        <a:custGeom>
          <a:avLst/>
          <a:gdLst/>
          <a:ahLst/>
          <a:cxnLst/>
          <a:rect l="0" t="0" r="0" b="0"/>
          <a:pathLst>
            <a:path>
              <a:moveTo>
                <a:pt x="0" y="0"/>
              </a:moveTo>
              <a:lnTo>
                <a:pt x="178500" y="0"/>
              </a:lnTo>
              <a:lnTo>
                <a:pt x="178500" y="1360522"/>
              </a:lnTo>
              <a:lnTo>
                <a:pt x="357000" y="1360522"/>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86294" y="4322189"/>
        <a:ext cx="70329" cy="70329"/>
      </dsp:txXfrm>
    </dsp:sp>
    <dsp:sp modelId="{C940DEEE-2B42-4E8E-8D14-4EE4BEED181F}">
      <dsp:nvSpPr>
        <dsp:cNvPr id="0" name=""/>
        <dsp:cNvSpPr/>
      </dsp:nvSpPr>
      <dsp:spPr>
        <a:xfrm>
          <a:off x="4942958" y="3677093"/>
          <a:ext cx="357000" cy="680261"/>
        </a:xfrm>
        <a:custGeom>
          <a:avLst/>
          <a:gdLst/>
          <a:ahLst/>
          <a:cxnLst/>
          <a:rect l="0" t="0" r="0" b="0"/>
          <a:pathLst>
            <a:path>
              <a:moveTo>
                <a:pt x="0" y="0"/>
              </a:moveTo>
              <a:lnTo>
                <a:pt x="178500" y="0"/>
              </a:lnTo>
              <a:lnTo>
                <a:pt x="178500" y="680261"/>
              </a:lnTo>
              <a:lnTo>
                <a:pt x="357000" y="680261"/>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02252" y="3998017"/>
        <a:ext cx="38412" cy="38412"/>
      </dsp:txXfrm>
    </dsp:sp>
    <dsp:sp modelId="{FA0AE098-D044-449C-BF0E-CE98C6F31297}">
      <dsp:nvSpPr>
        <dsp:cNvPr id="0" name=""/>
        <dsp:cNvSpPr/>
      </dsp:nvSpPr>
      <dsp:spPr>
        <a:xfrm>
          <a:off x="4942958" y="3631373"/>
          <a:ext cx="357000" cy="91440"/>
        </a:xfrm>
        <a:custGeom>
          <a:avLst/>
          <a:gdLst/>
          <a:ahLst/>
          <a:cxnLst/>
          <a:rect l="0" t="0" r="0" b="0"/>
          <a:pathLst>
            <a:path>
              <a:moveTo>
                <a:pt x="0" y="45720"/>
              </a:moveTo>
              <a:lnTo>
                <a:pt x="357000" y="4572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12533" y="3668168"/>
        <a:ext cx="17850" cy="17850"/>
      </dsp:txXfrm>
    </dsp:sp>
    <dsp:sp modelId="{8AF6658C-BCDF-42EB-9C37-72F8228D9CD8}">
      <dsp:nvSpPr>
        <dsp:cNvPr id="0" name=""/>
        <dsp:cNvSpPr/>
      </dsp:nvSpPr>
      <dsp:spPr>
        <a:xfrm>
          <a:off x="4942958" y="2996832"/>
          <a:ext cx="357000" cy="680261"/>
        </a:xfrm>
        <a:custGeom>
          <a:avLst/>
          <a:gdLst/>
          <a:ahLst/>
          <a:cxnLst/>
          <a:rect l="0" t="0" r="0" b="0"/>
          <a:pathLst>
            <a:path>
              <a:moveTo>
                <a:pt x="0" y="680261"/>
              </a:moveTo>
              <a:lnTo>
                <a:pt x="178500" y="680261"/>
              </a:lnTo>
              <a:lnTo>
                <a:pt x="178500" y="0"/>
              </a:lnTo>
              <a:lnTo>
                <a:pt x="357000"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02252" y="3317756"/>
        <a:ext cx="38412" cy="38412"/>
      </dsp:txXfrm>
    </dsp:sp>
    <dsp:sp modelId="{133A0285-D50D-4535-B294-3A17EA3C992C}">
      <dsp:nvSpPr>
        <dsp:cNvPr id="0" name=""/>
        <dsp:cNvSpPr/>
      </dsp:nvSpPr>
      <dsp:spPr>
        <a:xfrm>
          <a:off x="4942958" y="2316571"/>
          <a:ext cx="357000" cy="1360522"/>
        </a:xfrm>
        <a:custGeom>
          <a:avLst/>
          <a:gdLst/>
          <a:ahLst/>
          <a:cxnLst/>
          <a:rect l="0" t="0" r="0" b="0"/>
          <a:pathLst>
            <a:path>
              <a:moveTo>
                <a:pt x="0" y="1360522"/>
              </a:moveTo>
              <a:lnTo>
                <a:pt x="178500" y="1360522"/>
              </a:lnTo>
              <a:lnTo>
                <a:pt x="178500" y="0"/>
              </a:lnTo>
              <a:lnTo>
                <a:pt x="357000"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86294" y="2961667"/>
        <a:ext cx="70329" cy="70329"/>
      </dsp:txXfrm>
    </dsp:sp>
    <dsp:sp modelId="{913E339F-600D-4B0A-BCAD-5B857C42FF7E}">
      <dsp:nvSpPr>
        <dsp:cNvPr id="0" name=""/>
        <dsp:cNvSpPr/>
      </dsp:nvSpPr>
      <dsp:spPr>
        <a:xfrm>
          <a:off x="1314894" y="2661886"/>
          <a:ext cx="1843059" cy="1015207"/>
        </a:xfrm>
        <a:custGeom>
          <a:avLst/>
          <a:gdLst/>
          <a:ahLst/>
          <a:cxnLst/>
          <a:rect l="0" t="0" r="0" b="0"/>
          <a:pathLst>
            <a:path>
              <a:moveTo>
                <a:pt x="0" y="0"/>
              </a:moveTo>
              <a:lnTo>
                <a:pt x="921529" y="0"/>
              </a:lnTo>
              <a:lnTo>
                <a:pt x="921529" y="1015207"/>
              </a:lnTo>
              <a:lnTo>
                <a:pt x="1843059" y="1015207"/>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a:off x="2183819" y="3116885"/>
        <a:ext cx="105208" cy="105208"/>
      </dsp:txXfrm>
    </dsp:sp>
    <dsp:sp modelId="{0013F6ED-AAA9-4EAB-8092-40E9790357FC}">
      <dsp:nvSpPr>
        <dsp:cNvPr id="0" name=""/>
        <dsp:cNvSpPr/>
      </dsp:nvSpPr>
      <dsp:spPr>
        <a:xfrm>
          <a:off x="4942958" y="956049"/>
          <a:ext cx="357000" cy="680261"/>
        </a:xfrm>
        <a:custGeom>
          <a:avLst/>
          <a:gdLst/>
          <a:ahLst/>
          <a:cxnLst/>
          <a:rect l="0" t="0" r="0" b="0"/>
          <a:pathLst>
            <a:path>
              <a:moveTo>
                <a:pt x="0" y="0"/>
              </a:moveTo>
              <a:lnTo>
                <a:pt x="178500" y="0"/>
              </a:lnTo>
              <a:lnTo>
                <a:pt x="178500" y="680261"/>
              </a:lnTo>
              <a:lnTo>
                <a:pt x="357000" y="680261"/>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02252" y="1276973"/>
        <a:ext cx="38412" cy="38412"/>
      </dsp:txXfrm>
    </dsp:sp>
    <dsp:sp modelId="{9EAB80BF-6121-416B-B7E4-CA5B308A6114}">
      <dsp:nvSpPr>
        <dsp:cNvPr id="0" name=""/>
        <dsp:cNvSpPr/>
      </dsp:nvSpPr>
      <dsp:spPr>
        <a:xfrm>
          <a:off x="4942958" y="910329"/>
          <a:ext cx="357000" cy="91440"/>
        </a:xfrm>
        <a:custGeom>
          <a:avLst/>
          <a:gdLst/>
          <a:ahLst/>
          <a:cxnLst/>
          <a:rect l="0" t="0" r="0" b="0"/>
          <a:pathLst>
            <a:path>
              <a:moveTo>
                <a:pt x="0" y="45720"/>
              </a:moveTo>
              <a:lnTo>
                <a:pt x="357000" y="4572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12533" y="947124"/>
        <a:ext cx="17850" cy="17850"/>
      </dsp:txXfrm>
    </dsp:sp>
    <dsp:sp modelId="{F17624C6-A843-45A0-8A2B-AACF352854C6}">
      <dsp:nvSpPr>
        <dsp:cNvPr id="0" name=""/>
        <dsp:cNvSpPr/>
      </dsp:nvSpPr>
      <dsp:spPr>
        <a:xfrm>
          <a:off x="4942958" y="275788"/>
          <a:ext cx="357000" cy="680261"/>
        </a:xfrm>
        <a:custGeom>
          <a:avLst/>
          <a:gdLst/>
          <a:ahLst/>
          <a:cxnLst/>
          <a:rect l="0" t="0" r="0" b="0"/>
          <a:pathLst>
            <a:path>
              <a:moveTo>
                <a:pt x="0" y="680261"/>
              </a:moveTo>
              <a:lnTo>
                <a:pt x="178500" y="680261"/>
              </a:lnTo>
              <a:lnTo>
                <a:pt x="178500" y="0"/>
              </a:lnTo>
              <a:lnTo>
                <a:pt x="357000"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102252" y="596712"/>
        <a:ext cx="38412" cy="38412"/>
      </dsp:txXfrm>
    </dsp:sp>
    <dsp:sp modelId="{1FA50AA3-964D-48BC-9381-45A74E452806}">
      <dsp:nvSpPr>
        <dsp:cNvPr id="0" name=""/>
        <dsp:cNvSpPr/>
      </dsp:nvSpPr>
      <dsp:spPr>
        <a:xfrm>
          <a:off x="1314894" y="956049"/>
          <a:ext cx="1843059" cy="1705836"/>
        </a:xfrm>
        <a:custGeom>
          <a:avLst/>
          <a:gdLst/>
          <a:ahLst/>
          <a:cxnLst/>
          <a:rect l="0" t="0" r="0" b="0"/>
          <a:pathLst>
            <a:path>
              <a:moveTo>
                <a:pt x="0" y="1705836"/>
              </a:moveTo>
              <a:lnTo>
                <a:pt x="921529" y="1705836"/>
              </a:lnTo>
              <a:lnTo>
                <a:pt x="921529" y="0"/>
              </a:lnTo>
              <a:lnTo>
                <a:pt x="1843059"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a:off x="2173640" y="1746184"/>
        <a:ext cx="125566" cy="125566"/>
      </dsp:txXfrm>
    </dsp:sp>
    <dsp:sp modelId="{47F27EFE-4B4F-4CA0-AC87-CCF27C148762}">
      <dsp:nvSpPr>
        <dsp:cNvPr id="0" name=""/>
        <dsp:cNvSpPr/>
      </dsp:nvSpPr>
      <dsp:spPr>
        <a:xfrm>
          <a:off x="0" y="2389781"/>
          <a:ext cx="2085579"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kern="1200"/>
            <a:t>新信息技术在教学中的应用展望</a:t>
          </a:r>
        </a:p>
      </dsp:txBody>
      <dsp:txXfrm>
        <a:off x="0" y="2389781"/>
        <a:ext cx="2085579" cy="544208"/>
      </dsp:txXfrm>
    </dsp:sp>
    <dsp:sp modelId="{89F2FD10-C4A0-4E25-9FF3-083EB93ECD37}">
      <dsp:nvSpPr>
        <dsp:cNvPr id="0" name=""/>
        <dsp:cNvSpPr/>
      </dsp:nvSpPr>
      <dsp:spPr>
        <a:xfrm>
          <a:off x="3157953" y="683945"/>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教学的新形态</a:t>
          </a:r>
        </a:p>
      </dsp:txBody>
      <dsp:txXfrm>
        <a:off x="3157953" y="683945"/>
        <a:ext cx="1785004" cy="544208"/>
      </dsp:txXfrm>
    </dsp:sp>
    <dsp:sp modelId="{FEEB9F01-BA14-4EA5-8CF7-92AAAD277451}">
      <dsp:nvSpPr>
        <dsp:cNvPr id="0" name=""/>
        <dsp:cNvSpPr/>
      </dsp:nvSpPr>
      <dsp:spPr>
        <a:xfrm>
          <a:off x="5299959" y="3684"/>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智慧教室</a:t>
          </a:r>
        </a:p>
      </dsp:txBody>
      <dsp:txXfrm>
        <a:off x="5299959" y="3684"/>
        <a:ext cx="1785004" cy="544208"/>
      </dsp:txXfrm>
    </dsp:sp>
    <dsp:sp modelId="{C8D5ABB5-1B1F-4B73-B92A-BC7E1CE557F5}">
      <dsp:nvSpPr>
        <dsp:cNvPr id="0" name=""/>
        <dsp:cNvSpPr/>
      </dsp:nvSpPr>
      <dsp:spPr>
        <a:xfrm>
          <a:off x="5299959" y="683945"/>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虚拟实验室</a:t>
          </a:r>
        </a:p>
      </dsp:txBody>
      <dsp:txXfrm>
        <a:off x="5299959" y="683945"/>
        <a:ext cx="1785004" cy="544208"/>
      </dsp:txXfrm>
    </dsp:sp>
    <dsp:sp modelId="{5B9BBDB1-5298-44BC-823F-58913BD71D51}">
      <dsp:nvSpPr>
        <dsp:cNvPr id="0" name=""/>
        <dsp:cNvSpPr/>
      </dsp:nvSpPr>
      <dsp:spPr>
        <a:xfrm>
          <a:off x="5299959" y="1364206"/>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电子书包</a:t>
          </a:r>
        </a:p>
      </dsp:txBody>
      <dsp:txXfrm>
        <a:off x="5299959" y="1364206"/>
        <a:ext cx="1785004" cy="544208"/>
      </dsp:txXfrm>
    </dsp:sp>
    <dsp:sp modelId="{1A96882E-BD5D-4EC6-98BD-7E1C00137196}">
      <dsp:nvSpPr>
        <dsp:cNvPr id="0" name=""/>
        <dsp:cNvSpPr/>
      </dsp:nvSpPr>
      <dsp:spPr>
        <a:xfrm>
          <a:off x="3157953" y="3404989"/>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新技术在教学</a:t>
          </a:r>
          <a:endParaRPr lang="en-US" altLang="zh-CN" sz="1400" kern="1200"/>
        </a:p>
        <a:p>
          <a:pPr lvl="0" algn="ctr" defTabSz="622300">
            <a:lnSpc>
              <a:spcPct val="90000"/>
            </a:lnSpc>
            <a:spcBef>
              <a:spcPct val="0"/>
            </a:spcBef>
            <a:spcAft>
              <a:spcPct val="35000"/>
            </a:spcAft>
          </a:pPr>
          <a:r>
            <a:rPr lang="zh-CN" altLang="en-US" sz="1400" kern="1200"/>
            <a:t>中的应</a:t>
          </a:r>
          <a:r>
            <a:rPr lang="zh-CN" altLang="en-US" sz="1400" i="0" kern="1200"/>
            <a:t>用</a:t>
          </a:r>
        </a:p>
      </dsp:txBody>
      <dsp:txXfrm>
        <a:off x="3157953" y="3404989"/>
        <a:ext cx="1785004" cy="544208"/>
      </dsp:txXfrm>
    </dsp:sp>
    <dsp:sp modelId="{B83FBC97-8014-4BDC-B676-EA24F7C20627}">
      <dsp:nvSpPr>
        <dsp:cNvPr id="0" name=""/>
        <dsp:cNvSpPr/>
      </dsp:nvSpPr>
      <dsp:spPr>
        <a:xfrm>
          <a:off x="5299959" y="2044467"/>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a:t>3D</a:t>
          </a:r>
          <a:r>
            <a:rPr lang="zh-CN" altLang="en-US" sz="1400" kern="1200"/>
            <a:t>打印技术</a:t>
          </a:r>
        </a:p>
      </dsp:txBody>
      <dsp:txXfrm>
        <a:off x="5299959" y="2044467"/>
        <a:ext cx="1785004" cy="544208"/>
      </dsp:txXfrm>
    </dsp:sp>
    <dsp:sp modelId="{43B45E99-54AD-48ED-A95D-A0682C82F892}">
      <dsp:nvSpPr>
        <dsp:cNvPr id="0" name=""/>
        <dsp:cNvSpPr/>
      </dsp:nvSpPr>
      <dsp:spPr>
        <a:xfrm>
          <a:off x="5299959" y="2724728"/>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a:t>VR</a:t>
          </a:r>
          <a:r>
            <a:rPr lang="zh-CN" altLang="en-US" sz="1400" kern="1200"/>
            <a:t>技术</a:t>
          </a:r>
        </a:p>
      </dsp:txBody>
      <dsp:txXfrm>
        <a:off x="5299959" y="2724728"/>
        <a:ext cx="1785004" cy="544208"/>
      </dsp:txXfrm>
    </dsp:sp>
    <dsp:sp modelId="{919A4575-2E81-453D-B68F-FC38E785FB60}">
      <dsp:nvSpPr>
        <dsp:cNvPr id="0" name=""/>
        <dsp:cNvSpPr/>
      </dsp:nvSpPr>
      <dsp:spPr>
        <a:xfrm>
          <a:off x="5299959" y="3404989"/>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a:t>AR</a:t>
          </a:r>
          <a:r>
            <a:rPr lang="zh-CN" altLang="en-US" sz="1400" kern="1200"/>
            <a:t>技术</a:t>
          </a:r>
        </a:p>
      </dsp:txBody>
      <dsp:txXfrm>
        <a:off x="5299959" y="3404989"/>
        <a:ext cx="1785004" cy="544208"/>
      </dsp:txXfrm>
    </dsp:sp>
    <dsp:sp modelId="{861403DD-143E-461C-A0E4-A940B5D20231}">
      <dsp:nvSpPr>
        <dsp:cNvPr id="0" name=""/>
        <dsp:cNvSpPr/>
      </dsp:nvSpPr>
      <dsp:spPr>
        <a:xfrm>
          <a:off x="5299959" y="4085250"/>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a:t>LBS</a:t>
          </a:r>
          <a:r>
            <a:rPr lang="zh-CN" altLang="en-US" sz="1400" kern="1200"/>
            <a:t>技术</a:t>
          </a:r>
        </a:p>
      </dsp:txBody>
      <dsp:txXfrm>
        <a:off x="5299959" y="4085250"/>
        <a:ext cx="1785004" cy="544208"/>
      </dsp:txXfrm>
    </dsp:sp>
    <dsp:sp modelId="{5C2D1E2B-F979-4556-80B0-E12D7D9C9460}">
      <dsp:nvSpPr>
        <dsp:cNvPr id="0" name=""/>
        <dsp:cNvSpPr/>
      </dsp:nvSpPr>
      <dsp:spPr>
        <a:xfrm>
          <a:off x="5299959" y="4765511"/>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交互技术</a:t>
          </a:r>
        </a:p>
      </dsp:txBody>
      <dsp:txXfrm>
        <a:off x="5299959" y="4765511"/>
        <a:ext cx="1785004" cy="544208"/>
      </dsp:txXfrm>
    </dsp:sp>
    <dsp:sp modelId="{0F9F9343-B710-409D-A4E9-BD4ECACBD3D3}">
      <dsp:nvSpPr>
        <dsp:cNvPr id="0" name=""/>
        <dsp:cNvSpPr/>
      </dsp:nvSpPr>
      <dsp:spPr>
        <a:xfrm>
          <a:off x="3157953" y="4575157"/>
          <a:ext cx="1785004" cy="544208"/>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t>未来教学展望</a:t>
          </a:r>
        </a:p>
      </dsp:txBody>
      <dsp:txXfrm>
        <a:off x="3157953" y="4575157"/>
        <a:ext cx="1785004" cy="54420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8DEAD-52A2-46BD-9A2E-3CA1F1473B4E}" type="datetimeFigureOut">
              <a:rPr lang="zh-CN" altLang="en-US" smtClean="0"/>
              <a:t>2017-07-09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063345-F54C-4BE0-B7AD-73F68C47A1CC}" type="slidenum">
              <a:rPr lang="zh-CN" altLang="en-US" smtClean="0"/>
              <a:t>‹#›</a:t>
            </a:fld>
            <a:endParaRPr lang="zh-CN" altLang="en-US"/>
          </a:p>
        </p:txBody>
      </p:sp>
    </p:spTree>
    <p:extLst>
      <p:ext uri="{BB962C8B-B14F-4D97-AF65-F5344CB8AC3E}">
        <p14:creationId xmlns:p14="http://schemas.microsoft.com/office/powerpoint/2010/main" val="755594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063345-F54C-4BE0-B7AD-73F68C47A1CC}" type="slidenum">
              <a:rPr lang="zh-CN" altLang="en-US" smtClean="0"/>
              <a:t>19</a:t>
            </a:fld>
            <a:endParaRPr lang="zh-CN" altLang="en-US"/>
          </a:p>
        </p:txBody>
      </p:sp>
    </p:spTree>
    <p:extLst>
      <p:ext uri="{BB962C8B-B14F-4D97-AF65-F5344CB8AC3E}">
        <p14:creationId xmlns:p14="http://schemas.microsoft.com/office/powerpoint/2010/main" val="2373487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ounded Rectangle 15"/>
          <p:cNvSpPr/>
          <p:nvPr/>
        </p:nvSpPr>
        <p:spPr>
          <a:xfrm>
            <a:off x="304801" y="228601"/>
            <a:ext cx="11595100" cy="6034617"/>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5" name="Group 9"/>
          <p:cNvGrpSpPr>
            <a:grpSpLocks noChangeAspect="1"/>
          </p:cNvGrpSpPr>
          <p:nvPr/>
        </p:nvGrpSpPr>
        <p:grpSpPr bwMode="auto">
          <a:xfrm>
            <a:off x="281517" y="5353051"/>
            <a:ext cx="11631083" cy="1333500"/>
            <a:chOff x="-3905250" y="4294188"/>
            <a:chExt cx="13011150" cy="1892300"/>
          </a:xfrm>
        </p:grpSpPr>
        <p:sp>
          <p:nvSpPr>
            <p:cNvPr id="6"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8"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10" name="Freeform 1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2" name="Title 1"/>
          <p:cNvSpPr>
            <a:spLocks noGrp="1"/>
          </p:cNvSpPr>
          <p:nvPr>
            <p:ph type="ctrTitle"/>
          </p:nvPr>
        </p:nvSpPr>
        <p:spPr>
          <a:xfrm>
            <a:off x="914400" y="1600202"/>
            <a:ext cx="10363200" cy="1780108"/>
          </a:xfrm>
        </p:spPr>
        <p:txBody>
          <a:bodyPr anchor="b">
            <a:normAutofit/>
          </a:bodyPr>
          <a:lstStyle>
            <a:lvl1pPr>
              <a:defRPr sz="5867">
                <a:solidFill>
                  <a:srgbClr val="FFFFFF"/>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28800" y="3556001"/>
            <a:ext cx="8534400" cy="1473200"/>
          </a:xfrm>
        </p:spPr>
        <p:txBody>
          <a:bodyPr>
            <a:normAutofit/>
          </a:bodyPr>
          <a:lstStyle>
            <a:lvl1pPr marL="0" indent="0" algn="ctr">
              <a:buNone/>
              <a:defRPr sz="2667">
                <a:solidFill>
                  <a:srgbClr val="FFFFFF"/>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smtClean="0"/>
              <a:t>单击此处编辑母版副标题样式</a:t>
            </a:r>
            <a:endParaRPr lang="en-US" dirty="0"/>
          </a:p>
        </p:txBody>
      </p:sp>
      <p:sp>
        <p:nvSpPr>
          <p:cNvPr id="11" name="Date Placeholder 3"/>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317114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053524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Rounded Rectangle 20"/>
          <p:cNvSpPr/>
          <p:nvPr/>
        </p:nvSpPr>
        <p:spPr bwMode="hidden">
          <a:xfrm>
            <a:off x="304801" y="228601"/>
            <a:ext cx="11595100" cy="142663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5" name="Group 14"/>
          <p:cNvGrpSpPr>
            <a:grpSpLocks noChangeAspect="1"/>
          </p:cNvGrpSpPr>
          <p:nvPr/>
        </p:nvGrpSpPr>
        <p:grpSpPr bwMode="auto">
          <a:xfrm>
            <a:off x="281517" y="713318"/>
            <a:ext cx="11631083" cy="1333500"/>
            <a:chOff x="-3905250" y="4294188"/>
            <a:chExt cx="13011150" cy="1892300"/>
          </a:xfrm>
        </p:grpSpPr>
        <p:sp>
          <p:nvSpPr>
            <p:cNvPr id="6"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8"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9"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10" name="Freeform 19"/>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2" name="Vertical Title 1"/>
          <p:cNvSpPr>
            <a:spLocks noGrp="1"/>
          </p:cNvSpPr>
          <p:nvPr>
            <p:ph type="title" orient="vert"/>
          </p:nvPr>
        </p:nvSpPr>
        <p:spPr>
          <a:xfrm>
            <a:off x="8839200" y="1447800"/>
            <a:ext cx="2743200" cy="4487333"/>
          </a:xfrm>
        </p:spPr>
        <p:txBody>
          <a:bodyPr vert="eaVert"/>
          <a:lstStyle>
            <a:lvl1pPr algn="l">
              <a:defRPr>
                <a:solidFill>
                  <a:schemeClr val="tx2"/>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1447801"/>
            <a:ext cx="8026400" cy="4487335"/>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Date Placeholder 3"/>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12" name="Footer Placeholder 4"/>
          <p:cNvSpPr>
            <a:spLocks noGrp="1"/>
          </p:cNvSpPr>
          <p:nvPr>
            <p:ph type="ftr" sz="quarter" idx="11"/>
          </p:nvPr>
        </p:nvSpPr>
        <p:spPr/>
        <p:txBody>
          <a:bodyPr/>
          <a:lstStyle>
            <a:lvl1pPr>
              <a:defRPr/>
            </a:lvl1pPr>
          </a:lstStyle>
          <a:p>
            <a:endParaRPr lang="zh-CN" altLang="en-US"/>
          </a:p>
        </p:txBody>
      </p:sp>
      <p:sp>
        <p:nvSpPr>
          <p:cNvPr id="13" name="Slide Number Placeholder 5"/>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874603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EDEFD27B-8C03-4FF5-8949-4D26777CD347}"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38757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3B580013-10D0-4D2A-AFAF-1201E8485668}"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821140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9EDA6282-28E8-4515-9727-F4F0356FE674}"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45755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56200" cy="4351339"/>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825625"/>
            <a:ext cx="5156200" cy="4351339"/>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3F65E878-61B5-4488-AAEE-4A91903FD9AE}"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667568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2"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pPr>
              <a:defRPr/>
            </a:pPr>
            <a:fld id="{92D5FE71-D6BC-402B-871E-586CDB207DCA}"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278934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pPr>
              <a:defRPr/>
            </a:pPr>
            <a:fld id="{EC2DCA05-7198-40F7-AAFF-1446DDAEA865}"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157949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pPr>
              <a:defRPr/>
            </a:pPr>
            <a:fld id="{744CB5F0-F111-444C-9C22-0FE3B0C2D3BA}"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721002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49"/>
            <a:ext cx="4011084" cy="1162051"/>
          </a:xfrm>
        </p:spPr>
        <p:txBody>
          <a:bodyPr anchor="b"/>
          <a:lstStyle>
            <a:lvl1pPr algn="l">
              <a:defRPr sz="2667"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8763EE85-E9D9-4941-A9EB-AD2121C49D00}"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980227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Title 6"/>
          <p:cNvSpPr>
            <a:spLocks noGrp="1"/>
          </p:cNvSpPr>
          <p:nvPr>
            <p:ph type="title"/>
          </p:nvPr>
        </p:nvSpPr>
        <p:spPr/>
        <p:txBody>
          <a:bodyPr/>
          <a:lstStyle/>
          <a:p>
            <a:r>
              <a:rPr lang="zh-CN" altLang="en-US" smtClean="0"/>
              <a:t>单击此处编辑母版标题样式</a:t>
            </a:r>
            <a:endParaRPr lang="en-US"/>
          </a:p>
        </p:txBody>
      </p:sp>
      <p:sp>
        <p:nvSpPr>
          <p:cNvPr id="4" name="Date Placeholder 3"/>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5" name="Footer Placeholder 4"/>
          <p:cNvSpPr>
            <a:spLocks noGrp="1"/>
          </p:cNvSpPr>
          <p:nvPr>
            <p:ph type="ftr" sz="quarter" idx="11"/>
          </p:nvPr>
        </p:nvSpPr>
        <p:spPr/>
        <p:txBody>
          <a:bodyPr/>
          <a:lstStyle>
            <a:lvl1pPr>
              <a:defRPr/>
            </a:lvl1pPr>
          </a:lstStyle>
          <a:p>
            <a:endParaRPr lang="zh-CN" altLang="en-US"/>
          </a:p>
        </p:txBody>
      </p:sp>
      <p:sp>
        <p:nvSpPr>
          <p:cNvPr id="6" name="Slide Number Placeholder 5"/>
          <p:cNvSpPr>
            <a:spLocks noGrp="1"/>
          </p:cNvSpPr>
          <p:nvPr>
            <p:ph type="sldNum" sz="quarter" idx="12"/>
          </p:nvPr>
        </p:nvSpPr>
        <p:spPr>
          <a:xfrm>
            <a:off x="10693400" y="6250517"/>
            <a:ext cx="1549400" cy="364067"/>
          </a:xfrm>
        </p:spPr>
        <p:txBody>
          <a:bodyPr/>
          <a:lstStyle>
            <a:lvl1pPr>
              <a:defRPr sz="1600">
                <a:solidFill>
                  <a:schemeClr val="accent1"/>
                </a:solidFill>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3836320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zh-CN" altLang="en-US" noProof="0" smtClean="0">
                <a:sym typeface="Calibri" pitchFamily="34" charset="0"/>
              </a:rPr>
              <a:t>单击图标添加图片</a:t>
            </a:r>
          </a:p>
        </p:txBody>
      </p:sp>
      <p:sp>
        <p:nvSpPr>
          <p:cNvPr id="4" name="文本占位符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pPr>
              <a:defRPr/>
            </a:pPr>
            <a:fld id="{723999F5-8FDC-49A2-867B-9E60EA066BC4}"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3029370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68E56999-4AFD-4BA0-9F8E-5C484E508C71}"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4241962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5" y="365127"/>
            <a:ext cx="7683500" cy="58118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zh-CN" altLang="en-US" sz="24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pPr>
              <a:defRPr/>
            </a:pPr>
            <a:fld id="{B19F0A31-7460-4345-8A54-38A7599EB39B}"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727856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7438122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13355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30406842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475316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523857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710565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805721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ounded Rectangle 13"/>
          <p:cNvSpPr/>
          <p:nvPr/>
        </p:nvSpPr>
        <p:spPr>
          <a:xfrm>
            <a:off x="304801" y="228601"/>
            <a:ext cx="11595100"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sp>
        <p:nvSpPr>
          <p:cNvPr id="5" name="Freeform 14"/>
          <p:cNvSpPr>
            <a:spLocks/>
          </p:cNvSpPr>
          <p:nvPr/>
        </p:nvSpPr>
        <p:spPr bwMode="hidden">
          <a:xfrm>
            <a:off x="8062384" y="4203700"/>
            <a:ext cx="3835400" cy="713317"/>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 name="Freeform 18"/>
          <p:cNvSpPr>
            <a:spLocks/>
          </p:cNvSpPr>
          <p:nvPr/>
        </p:nvSpPr>
        <p:spPr bwMode="hidden">
          <a:xfrm>
            <a:off x="3492500" y="4074585"/>
            <a:ext cx="7393517" cy="850900"/>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7" name="Freeform 22"/>
          <p:cNvSpPr>
            <a:spLocks/>
          </p:cNvSpPr>
          <p:nvPr/>
        </p:nvSpPr>
        <p:spPr bwMode="hidden">
          <a:xfrm>
            <a:off x="3771900" y="4087285"/>
            <a:ext cx="7289800" cy="77470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8" name="Freeform 26"/>
          <p:cNvSpPr>
            <a:spLocks/>
          </p:cNvSpPr>
          <p:nvPr/>
        </p:nvSpPr>
        <p:spPr bwMode="hidden">
          <a:xfrm>
            <a:off x="7480301" y="4074584"/>
            <a:ext cx="4409017" cy="651933"/>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9" name="Freeform 10"/>
          <p:cNvSpPr>
            <a:spLocks/>
          </p:cNvSpPr>
          <p:nvPr/>
        </p:nvSpPr>
        <p:spPr bwMode="hidden">
          <a:xfrm>
            <a:off x="281517" y="4057651"/>
            <a:ext cx="11631083" cy="1331383"/>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 name="Title 1"/>
          <p:cNvSpPr>
            <a:spLocks noGrp="1"/>
          </p:cNvSpPr>
          <p:nvPr>
            <p:ph type="title"/>
          </p:nvPr>
        </p:nvSpPr>
        <p:spPr>
          <a:xfrm>
            <a:off x="920043" y="2463560"/>
            <a:ext cx="10363200" cy="1524000"/>
          </a:xfrm>
        </p:spPr>
        <p:txBody>
          <a:bodyPr anchor="t">
            <a:normAutofit/>
          </a:bodyPr>
          <a:lstStyle>
            <a:lvl1pPr algn="ctr">
              <a:defRPr sz="5867"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823153" y="1437450"/>
            <a:ext cx="8556979" cy="939801"/>
          </a:xfrm>
        </p:spPr>
        <p:txBody>
          <a:bodyPr anchor="b">
            <a:normAutofit/>
          </a:bodyPr>
          <a:lstStyle>
            <a:lvl1pPr marL="0" indent="0" algn="ctr">
              <a:buNone/>
              <a:defRPr sz="2667">
                <a:solidFill>
                  <a:srgbClr val="FFFFFF"/>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smtClean="0"/>
              <a:t>单击此处编辑母版文本样式</a:t>
            </a:r>
          </a:p>
        </p:txBody>
      </p:sp>
      <p:sp>
        <p:nvSpPr>
          <p:cNvPr id="13" name="日期占位符 12"/>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14" name="页脚占位符 13"/>
          <p:cNvSpPr>
            <a:spLocks noGrp="1"/>
          </p:cNvSpPr>
          <p:nvPr>
            <p:ph type="ftr" sz="quarter" idx="11"/>
          </p:nvPr>
        </p:nvSpPr>
        <p:spPr/>
        <p:txBody>
          <a:bodyPr/>
          <a:lstStyle/>
          <a:p>
            <a:endParaRPr lang="zh-CN" altLang="en-US"/>
          </a:p>
        </p:txBody>
      </p:sp>
      <p:sp>
        <p:nvSpPr>
          <p:cNvPr id="15" name="灯片编号占位符 14"/>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40982143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0294860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53396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407390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40255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902207"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6193536" y="2679192"/>
            <a:ext cx="5096256" cy="34472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Date Placeholder 4"/>
          <p:cNvSpPr>
            <a:spLocks noGrp="1"/>
          </p:cNvSpPr>
          <p:nvPr>
            <p:ph type="dt" sz="half" idx="15"/>
          </p:nvPr>
        </p:nvSpPr>
        <p:spPr/>
        <p:txBody>
          <a:bodyPr/>
          <a:lstStyle>
            <a:lvl1pPr>
              <a:defRPr/>
            </a:lvl1pPr>
          </a:lstStyle>
          <a:p>
            <a:fld id="{9A74942E-A5B5-4089-AA1D-428203DDBDBD}" type="datetimeFigureOut">
              <a:rPr lang="zh-CN" altLang="en-US" smtClean="0"/>
              <a:t>2017-07-09</a:t>
            </a:fld>
            <a:endParaRPr lang="zh-CN" altLang="en-US"/>
          </a:p>
        </p:txBody>
      </p:sp>
      <p:sp>
        <p:nvSpPr>
          <p:cNvPr id="6" name="Footer Placeholder 5"/>
          <p:cNvSpPr>
            <a:spLocks noGrp="1"/>
          </p:cNvSpPr>
          <p:nvPr>
            <p:ph type="ftr" sz="quarter" idx="16"/>
          </p:nvPr>
        </p:nvSpPr>
        <p:spPr/>
        <p:txBody>
          <a:bodyPr/>
          <a:lstStyle>
            <a:lvl1pPr>
              <a:defRPr/>
            </a:lvl1pPr>
          </a:lstStyle>
          <a:p>
            <a:endParaRPr lang="zh-CN" altLang="en-US"/>
          </a:p>
        </p:txBody>
      </p:sp>
      <p:sp>
        <p:nvSpPr>
          <p:cNvPr id="7" name="Slide Number Placeholder 6"/>
          <p:cNvSpPr>
            <a:spLocks noGrp="1"/>
          </p:cNvSpPr>
          <p:nvPr>
            <p:ph type="sldNum" sz="quarter" idx="17"/>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18525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902208" y="2678113"/>
            <a:ext cx="5096256" cy="639763"/>
          </a:xfrm>
        </p:spPr>
        <p:txBody>
          <a:bodyPr anchor="ctr"/>
          <a:lstStyle>
            <a:lvl1pPr marL="0" indent="0" algn="ctr">
              <a:buNone/>
              <a:defRPr sz="3200" b="0">
                <a:solidFill>
                  <a:schemeClr val="tx2"/>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4" name="Content Placeholder 3"/>
          <p:cNvSpPr>
            <a:spLocks noGrp="1"/>
          </p:cNvSpPr>
          <p:nvPr>
            <p:ph sz="half" idx="2"/>
          </p:nvPr>
        </p:nvSpPr>
        <p:spPr>
          <a:xfrm>
            <a:off x="903114" y="3429001"/>
            <a:ext cx="5093407" cy="2697163"/>
          </a:xfrm>
        </p:spPr>
        <p:txBody>
          <a:bodyPr/>
          <a:lstStyle>
            <a:lvl1pPr>
              <a:defRPr sz="2667"/>
            </a:lvl1pPr>
            <a:lvl2pPr>
              <a:defRPr sz="2400"/>
            </a:lvl2pPr>
            <a:lvl3pPr>
              <a:defRPr sz="2133"/>
            </a:lvl3pPr>
            <a:lvl4pPr>
              <a:defRPr sz="1867"/>
            </a:lvl4pPr>
            <a:lvl5pPr>
              <a:defRPr sz="1867"/>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97600" y="2678113"/>
            <a:ext cx="5096256" cy="639763"/>
          </a:xfrm>
        </p:spPr>
        <p:txBody>
          <a:bodyPr anchor="ctr"/>
          <a:lstStyle>
            <a:lvl1pPr marL="0" indent="0" algn="ctr">
              <a:buNone/>
              <a:defRPr sz="3200" b="0" i="0">
                <a:solidFill>
                  <a:schemeClr val="tx2"/>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smtClean="0"/>
              <a:t>单击此处编辑母版文本样式</a:t>
            </a:r>
          </a:p>
        </p:txBody>
      </p:sp>
      <p:sp>
        <p:nvSpPr>
          <p:cNvPr id="6" name="Content Placeholder 5"/>
          <p:cNvSpPr>
            <a:spLocks noGrp="1"/>
          </p:cNvSpPr>
          <p:nvPr>
            <p:ph sz="quarter" idx="4"/>
          </p:nvPr>
        </p:nvSpPr>
        <p:spPr>
          <a:xfrm>
            <a:off x="6193367" y="3429001"/>
            <a:ext cx="5096256" cy="2697163"/>
          </a:xfrm>
        </p:spPr>
        <p:txBody>
          <a:bodyPr/>
          <a:lstStyle>
            <a:lvl1pPr>
              <a:defRPr sz="2667"/>
            </a:lvl1pPr>
            <a:lvl2pPr>
              <a:defRPr sz="2400"/>
            </a:lvl2pPr>
            <a:lvl3pPr>
              <a:defRPr sz="2133"/>
            </a:lvl3pPr>
            <a:lvl4pPr>
              <a:defRPr sz="1867"/>
            </a:lvl4pPr>
            <a:lvl5pPr>
              <a:defRPr sz="1867"/>
            </a:lvl5pPr>
            <a:lvl6pPr>
              <a:defRPr sz="2133"/>
            </a:lvl6pPr>
            <a:lvl7pPr>
              <a:defRPr sz="2133"/>
            </a:lvl7pPr>
            <a:lvl8pPr>
              <a:defRPr sz="2133"/>
            </a:lvl8pPr>
            <a:lvl9pPr>
              <a:defRPr sz="213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8" name="Footer Placeholder 7"/>
          <p:cNvSpPr>
            <a:spLocks noGrp="1"/>
          </p:cNvSpPr>
          <p:nvPr>
            <p:ph type="ftr" sz="quarter" idx="11"/>
          </p:nvPr>
        </p:nvSpPr>
        <p:spPr/>
        <p:txBody>
          <a:bodyPr/>
          <a:lstStyle>
            <a:lvl1pPr>
              <a:defRPr/>
            </a:lvl1pPr>
          </a:lstStyle>
          <a:p>
            <a:endParaRPr lang="zh-CN" altLang="en-US"/>
          </a:p>
        </p:txBody>
      </p:sp>
      <p:sp>
        <p:nvSpPr>
          <p:cNvPr id="9" name="Slide Number Placeholder 8"/>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3660315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4" name="Footer Placeholder 3"/>
          <p:cNvSpPr>
            <a:spLocks noGrp="1"/>
          </p:cNvSpPr>
          <p:nvPr>
            <p:ph type="ftr" sz="quarter" idx="11"/>
          </p:nvPr>
        </p:nvSpPr>
        <p:spPr/>
        <p:txBody>
          <a:bodyPr/>
          <a:lstStyle>
            <a:lvl1pPr>
              <a:defRPr/>
            </a:lvl1pPr>
          </a:lstStyle>
          <a:p>
            <a:endParaRPr lang="zh-CN" altLang="en-US"/>
          </a:p>
        </p:txBody>
      </p:sp>
      <p:sp>
        <p:nvSpPr>
          <p:cNvPr id="5" name="Slide Number Placeholder 4"/>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46856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ounded Rectangle 11"/>
          <p:cNvSpPr/>
          <p:nvPr/>
        </p:nvSpPr>
        <p:spPr>
          <a:xfrm>
            <a:off x="304801" y="228601"/>
            <a:ext cx="11595100" cy="142663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3" name="Group 5"/>
          <p:cNvGrpSpPr>
            <a:grpSpLocks noChangeAspect="1"/>
          </p:cNvGrpSpPr>
          <p:nvPr/>
        </p:nvGrpSpPr>
        <p:grpSpPr bwMode="auto">
          <a:xfrm>
            <a:off x="281517" y="713318"/>
            <a:ext cx="11631083" cy="1331383"/>
            <a:chOff x="-3905251" y="4294188"/>
            <a:chExt cx="13027839" cy="1892300"/>
          </a:xfrm>
        </p:grpSpPr>
        <p:sp>
          <p:nvSpPr>
            <p:cNvPr id="4"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5"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6"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7"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8" name="Freeform 10"/>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9" name="Date Placeholder 1"/>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10" name="Footer Placeholder 2"/>
          <p:cNvSpPr>
            <a:spLocks noGrp="1"/>
          </p:cNvSpPr>
          <p:nvPr>
            <p:ph type="ftr" sz="quarter" idx="11"/>
          </p:nvPr>
        </p:nvSpPr>
        <p:spPr/>
        <p:txBody>
          <a:bodyPr/>
          <a:lstStyle>
            <a:lvl1pPr>
              <a:defRPr/>
            </a:lvl1pPr>
          </a:lstStyle>
          <a:p>
            <a:endParaRPr lang="zh-CN" altLang="en-US"/>
          </a:p>
        </p:txBody>
      </p:sp>
      <p:sp>
        <p:nvSpPr>
          <p:cNvPr id="11" name="Slide Number Placeholder 3"/>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23453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Rounded Rectangle 14"/>
          <p:cNvSpPr/>
          <p:nvPr/>
        </p:nvSpPr>
        <p:spPr>
          <a:xfrm>
            <a:off x="304801" y="228601"/>
            <a:ext cx="11595100" cy="142663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6" name="Group 23"/>
          <p:cNvGrpSpPr>
            <a:grpSpLocks noChangeAspect="1"/>
          </p:cNvGrpSpPr>
          <p:nvPr/>
        </p:nvGrpSpPr>
        <p:grpSpPr bwMode="auto">
          <a:xfrm>
            <a:off x="281517" y="713318"/>
            <a:ext cx="11631083" cy="1333500"/>
            <a:chOff x="-3905250" y="4294188"/>
            <a:chExt cx="13011150" cy="1892300"/>
          </a:xfrm>
        </p:grpSpPr>
        <p:sp>
          <p:nvSpPr>
            <p:cNvPr id="7"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8"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11" name="Freeform 28"/>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4" name="Text Placeholder 3"/>
          <p:cNvSpPr>
            <a:spLocks noGrp="1"/>
          </p:cNvSpPr>
          <p:nvPr>
            <p:ph type="body" sz="half" idx="2"/>
          </p:nvPr>
        </p:nvSpPr>
        <p:spPr>
          <a:xfrm>
            <a:off x="1219200" y="3581402"/>
            <a:ext cx="4470400" cy="1905001"/>
          </a:xfrm>
        </p:spPr>
        <p:txBody>
          <a:bodyPr>
            <a:normAutofit/>
          </a:bodyPr>
          <a:lstStyle>
            <a:lvl1pPr marL="0" indent="0">
              <a:spcBef>
                <a:spcPts val="0"/>
              </a:spcBef>
              <a:spcAft>
                <a:spcPts val="800"/>
              </a:spcAft>
              <a:buNone/>
              <a:defRPr sz="2400">
                <a:solidFill>
                  <a:schemeClr val="tx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22" name="Title 21"/>
          <p:cNvSpPr>
            <a:spLocks noGrp="1"/>
          </p:cNvSpPr>
          <p:nvPr>
            <p:ph type="title"/>
          </p:nvPr>
        </p:nvSpPr>
        <p:spPr>
          <a:xfrm>
            <a:off x="1219200" y="2286000"/>
            <a:ext cx="4470400" cy="1252728"/>
          </a:xfrm>
        </p:spPr>
        <p:txBody>
          <a:bodyPr anchor="b">
            <a:noAutofit/>
          </a:bodyPr>
          <a:lstStyle>
            <a:lvl1pPr algn="l">
              <a:defRPr sz="4267">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02616" y="1828800"/>
            <a:ext cx="5205435" cy="3810000"/>
          </a:xfrm>
        </p:spPr>
        <p:txBody>
          <a:bodyPr anchor="ctr"/>
          <a:lstStyle>
            <a:lvl1pPr>
              <a:buClr>
                <a:schemeClr val="bg1"/>
              </a:buClr>
              <a:defRPr sz="2933">
                <a:solidFill>
                  <a:schemeClr val="tx2"/>
                </a:solidFill>
              </a:defRPr>
            </a:lvl1pPr>
            <a:lvl2pPr>
              <a:buClr>
                <a:schemeClr val="bg1"/>
              </a:buClr>
              <a:defRPr sz="2667">
                <a:solidFill>
                  <a:schemeClr val="tx2"/>
                </a:solidFill>
              </a:defRPr>
            </a:lvl2pPr>
            <a:lvl3pPr>
              <a:buClr>
                <a:schemeClr val="bg1"/>
              </a:buClr>
              <a:defRPr sz="2400">
                <a:solidFill>
                  <a:schemeClr val="tx2"/>
                </a:solidFill>
              </a:defRPr>
            </a:lvl3pPr>
            <a:lvl4pPr>
              <a:buClr>
                <a:schemeClr val="bg1"/>
              </a:buClr>
              <a:defRPr sz="2133">
                <a:solidFill>
                  <a:schemeClr val="tx2"/>
                </a:solidFill>
              </a:defRPr>
            </a:lvl4pPr>
            <a:lvl5pPr>
              <a:buClr>
                <a:schemeClr val="bg1"/>
              </a:buClr>
              <a:defRPr sz="2133">
                <a:solidFill>
                  <a:schemeClr val="tx2"/>
                </a:solidFill>
              </a:defRPr>
            </a:lvl5pPr>
            <a:lvl6pPr>
              <a:defRPr sz="2667"/>
            </a:lvl6pPr>
            <a:lvl7pPr>
              <a:defRPr sz="2667"/>
            </a:lvl7pPr>
            <a:lvl8pPr>
              <a:defRPr sz="2667"/>
            </a:lvl8pPr>
            <a:lvl9pPr>
              <a:defRPr sz="266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2" name="Date Placeholder 4"/>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13" name="Footer Placeholder 5"/>
          <p:cNvSpPr>
            <a:spLocks noGrp="1"/>
          </p:cNvSpPr>
          <p:nvPr>
            <p:ph type="ftr" sz="quarter" idx="11"/>
          </p:nvPr>
        </p:nvSpPr>
        <p:spPr/>
        <p:txBody>
          <a:bodyPr/>
          <a:lstStyle>
            <a:lvl1pPr>
              <a:defRPr/>
            </a:lvl1pPr>
          </a:lstStyle>
          <a:p>
            <a:endParaRPr lang="zh-CN" altLang="en-US"/>
          </a:p>
        </p:txBody>
      </p:sp>
      <p:sp>
        <p:nvSpPr>
          <p:cNvPr id="14" name="Slide Number Placeholder 6"/>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26262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5" name="Rounded Rectangle 14"/>
          <p:cNvSpPr/>
          <p:nvPr/>
        </p:nvSpPr>
        <p:spPr>
          <a:xfrm>
            <a:off x="304801" y="228601"/>
            <a:ext cx="11595100" cy="6034617"/>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6" name="Group 8"/>
          <p:cNvGrpSpPr>
            <a:grpSpLocks noChangeAspect="1"/>
          </p:cNvGrpSpPr>
          <p:nvPr/>
        </p:nvGrpSpPr>
        <p:grpSpPr bwMode="auto">
          <a:xfrm>
            <a:off x="281517" y="5353051"/>
            <a:ext cx="11631083" cy="1333500"/>
            <a:chOff x="-3905250" y="4294188"/>
            <a:chExt cx="13011150" cy="1892300"/>
          </a:xfrm>
        </p:grpSpPr>
        <p:sp>
          <p:nvSpPr>
            <p:cNvPr id="7"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8"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9"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10"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11" name="Freeform 1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2" name="Title 1"/>
          <p:cNvSpPr>
            <a:spLocks noGrp="1"/>
          </p:cNvSpPr>
          <p:nvPr>
            <p:ph type="title"/>
          </p:nvPr>
        </p:nvSpPr>
        <p:spPr>
          <a:xfrm>
            <a:off x="6498878" y="338669"/>
            <a:ext cx="5083527" cy="2429935"/>
          </a:xfrm>
        </p:spPr>
        <p:txBody>
          <a:bodyPr anchor="b">
            <a:normAutofit/>
          </a:bodyPr>
          <a:lstStyle>
            <a:lvl1pPr algn="l">
              <a:defRPr sz="3733" b="0">
                <a:solidFill>
                  <a:srgbClr val="FFFFFF"/>
                </a:solidFill>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6491116" y="2785535"/>
            <a:ext cx="5091289" cy="2421467"/>
          </a:xfrm>
        </p:spPr>
        <p:txBody>
          <a:bodyPr>
            <a:normAutofit/>
          </a:bodyPr>
          <a:lstStyle>
            <a:lvl1pPr marL="0" indent="0">
              <a:buNone/>
              <a:defRPr sz="2400">
                <a:solidFill>
                  <a:srgbClr val="FFFFFF"/>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smtClean="0"/>
              <a:t>单击此处编辑母版文本样式</a:t>
            </a:r>
          </a:p>
        </p:txBody>
      </p:sp>
      <p:sp>
        <p:nvSpPr>
          <p:cNvPr id="3" name="Picture Placeholder 2"/>
          <p:cNvSpPr>
            <a:spLocks noGrp="1"/>
          </p:cNvSpPr>
          <p:nvPr>
            <p:ph type="pic" idx="1"/>
          </p:nvPr>
        </p:nvSpPr>
        <p:spPr>
          <a:xfrm>
            <a:off x="1117600" y="1371600"/>
            <a:ext cx="475488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4267">
                <a:solidFill>
                  <a:schemeClr val="bg1"/>
                </a:solidFil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zh-CN" altLang="en-US" noProof="0" smtClean="0"/>
              <a:t>单击图标添加图片</a:t>
            </a:r>
            <a:endParaRPr lang="en-US" noProof="0" dirty="0"/>
          </a:p>
        </p:txBody>
      </p:sp>
      <p:sp>
        <p:nvSpPr>
          <p:cNvPr id="12" name="Date Placeholder 4"/>
          <p:cNvSpPr>
            <a:spLocks noGrp="1"/>
          </p:cNvSpPr>
          <p:nvPr>
            <p:ph type="dt" sz="half" idx="10"/>
          </p:nvPr>
        </p:nvSpPr>
        <p:spPr/>
        <p:txBody>
          <a:bodyPr/>
          <a:lstStyle>
            <a:lvl1pPr>
              <a:defRPr/>
            </a:lvl1pPr>
          </a:lstStyle>
          <a:p>
            <a:fld id="{9A74942E-A5B5-4089-AA1D-428203DDBDBD}" type="datetimeFigureOut">
              <a:rPr lang="zh-CN" altLang="en-US" smtClean="0"/>
              <a:t>2017-07-09</a:t>
            </a:fld>
            <a:endParaRPr lang="zh-CN" altLang="en-US"/>
          </a:p>
        </p:txBody>
      </p:sp>
      <p:sp>
        <p:nvSpPr>
          <p:cNvPr id="13" name="Footer Placeholder 5"/>
          <p:cNvSpPr>
            <a:spLocks noGrp="1"/>
          </p:cNvSpPr>
          <p:nvPr>
            <p:ph type="ftr" sz="quarter" idx="11"/>
          </p:nvPr>
        </p:nvSpPr>
        <p:spPr/>
        <p:txBody>
          <a:bodyPr/>
          <a:lstStyle>
            <a:lvl1pPr>
              <a:defRPr/>
            </a:lvl1pPr>
          </a:lstStyle>
          <a:p>
            <a:endParaRPr lang="zh-CN" altLang="en-US"/>
          </a:p>
        </p:txBody>
      </p:sp>
      <p:sp>
        <p:nvSpPr>
          <p:cNvPr id="14" name="Slide Number Placeholder 6"/>
          <p:cNvSpPr>
            <a:spLocks noGrp="1"/>
          </p:cNvSpPr>
          <p:nvPr>
            <p:ph type="sldNum" sz="quarter" idx="12"/>
          </p:nvPr>
        </p:nvSpPr>
        <p:spPr/>
        <p:txBody>
          <a:bodyPr/>
          <a:lstStyle>
            <a:lvl1pPr>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4057072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304801" y="228601"/>
            <a:ext cx="11595100" cy="246803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en-US" sz="2400"/>
          </a:p>
        </p:txBody>
      </p:sp>
      <p:grpSp>
        <p:nvGrpSpPr>
          <p:cNvPr id="2051" name="Group 15"/>
          <p:cNvGrpSpPr>
            <a:grpSpLocks noChangeAspect="1"/>
          </p:cNvGrpSpPr>
          <p:nvPr/>
        </p:nvGrpSpPr>
        <p:grpSpPr bwMode="auto">
          <a:xfrm>
            <a:off x="281517" y="1678518"/>
            <a:ext cx="11631083" cy="1331383"/>
            <a:chOff x="-3905251" y="4294188"/>
            <a:chExt cx="13027839" cy="1892300"/>
          </a:xfrm>
        </p:grpSpPr>
        <p:sp>
          <p:nvSpPr>
            <p:cNvPr id="2057" name="Freeform 14"/>
            <p:cNvSpPr>
              <a:spLocks/>
            </p:cNvSpPr>
            <p:nvPr/>
          </p:nvSpPr>
          <p:spPr bwMode="hidden">
            <a:xfrm>
              <a:off x="4810125" y="4500563"/>
              <a:ext cx="4295775" cy="101600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58" name="Freeform 18"/>
            <p:cNvSpPr>
              <a:spLocks/>
            </p:cNvSpPr>
            <p:nvPr/>
          </p:nvSpPr>
          <p:spPr bwMode="hidden">
            <a:xfrm>
              <a:off x="-309563" y="4318000"/>
              <a:ext cx="8280401" cy="1209675"/>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059" name="Freeform 22"/>
            <p:cNvSpPr>
              <a:spLocks/>
            </p:cNvSpPr>
            <p:nvPr/>
          </p:nvSpPr>
          <p:spPr bwMode="hidden">
            <a:xfrm>
              <a:off x="3175" y="4335463"/>
              <a:ext cx="8166100" cy="1101725"/>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060" name="Freeform 26"/>
            <p:cNvSpPr>
              <a:spLocks/>
            </p:cNvSpPr>
            <p:nvPr/>
          </p:nvSpPr>
          <p:spPr bwMode="hidden">
            <a:xfrm>
              <a:off x="4156075" y="4316413"/>
              <a:ext cx="4940300" cy="927100"/>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useBgFill="1">
          <p:nvSpPr>
            <p:cNvPr id="2061" name="Freeform 10"/>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2052" name="Title Placeholder 1"/>
          <p:cNvSpPr>
            <a:spLocks noGrp="1"/>
          </p:cNvSpPr>
          <p:nvPr>
            <p:ph type="title"/>
          </p:nvPr>
        </p:nvSpPr>
        <p:spPr bwMode="auto">
          <a:xfrm>
            <a:off x="609600" y="338667"/>
            <a:ext cx="10972800" cy="125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4" name="Date Placeholder 3"/>
          <p:cNvSpPr>
            <a:spLocks noGrp="1"/>
          </p:cNvSpPr>
          <p:nvPr>
            <p:ph type="dt" sz="half" idx="2"/>
          </p:nvPr>
        </p:nvSpPr>
        <p:spPr>
          <a:xfrm>
            <a:off x="6885518" y="6250517"/>
            <a:ext cx="5048249" cy="364067"/>
          </a:xfrm>
          <a:prstGeom prst="rect">
            <a:avLst/>
          </a:prstGeom>
        </p:spPr>
        <p:txBody>
          <a:bodyPr vert="horz" lIns="91440" tIns="45720" rIns="91440" bIns="45720" rtlCol="0" anchor="ctr"/>
          <a:lstStyle>
            <a:lvl1pPr algn="r">
              <a:buFont typeface="Arial" pitchFamily="34" charset="0"/>
              <a:buNone/>
              <a:defRPr sz="1333">
                <a:solidFill>
                  <a:schemeClr val="tx2"/>
                </a:solidFill>
                <a:latin typeface="Arial" pitchFamily="34" charset="0"/>
                <a:ea typeface="宋体" pitchFamily="2" charset="-122"/>
              </a:defRPr>
            </a:lvl1pPr>
          </a:lstStyle>
          <a:p>
            <a:fld id="{9A74942E-A5B5-4089-AA1D-428203DDBDBD}" type="datetimeFigureOut">
              <a:rPr lang="zh-CN" altLang="en-US" smtClean="0"/>
              <a:t>2017-07-09</a:t>
            </a:fld>
            <a:endParaRPr lang="zh-CN" altLang="en-US"/>
          </a:p>
        </p:txBody>
      </p:sp>
      <p:sp>
        <p:nvSpPr>
          <p:cNvPr id="5" name="Footer Placeholder 4"/>
          <p:cNvSpPr>
            <a:spLocks noGrp="1"/>
          </p:cNvSpPr>
          <p:nvPr>
            <p:ph type="ftr" sz="quarter" idx="3"/>
          </p:nvPr>
        </p:nvSpPr>
        <p:spPr>
          <a:xfrm>
            <a:off x="258233" y="6250517"/>
            <a:ext cx="5048251" cy="364067"/>
          </a:xfrm>
          <a:prstGeom prst="rect">
            <a:avLst/>
          </a:prstGeom>
        </p:spPr>
        <p:txBody>
          <a:bodyPr vert="horz" lIns="91440" tIns="45720" rIns="91440" bIns="45720" rtlCol="0" anchor="ctr"/>
          <a:lstStyle>
            <a:lvl1pPr algn="l">
              <a:buFont typeface="Arial" pitchFamily="34" charset="0"/>
              <a:buNone/>
              <a:defRPr sz="1333">
                <a:solidFill>
                  <a:schemeClr val="tx2"/>
                </a:solidFill>
                <a:latin typeface="Arial" pitchFamily="34" charset="0"/>
                <a:ea typeface="宋体" pitchFamily="2" charset="-122"/>
              </a:defRPr>
            </a:lvl1pPr>
          </a:lstStyle>
          <a:p>
            <a:endParaRPr lang="zh-CN" altLang="en-US"/>
          </a:p>
        </p:txBody>
      </p:sp>
      <p:sp>
        <p:nvSpPr>
          <p:cNvPr id="6" name="Slide Number Placeholder 5"/>
          <p:cNvSpPr>
            <a:spLocks noGrp="1"/>
          </p:cNvSpPr>
          <p:nvPr>
            <p:ph type="sldNum" sz="quarter" idx="4"/>
          </p:nvPr>
        </p:nvSpPr>
        <p:spPr>
          <a:xfrm>
            <a:off x="5321300" y="6250517"/>
            <a:ext cx="1549400" cy="364067"/>
          </a:xfrm>
          <a:prstGeom prst="rect">
            <a:avLst/>
          </a:prstGeom>
        </p:spPr>
        <p:txBody>
          <a:bodyPr vert="horz" lIns="91440" tIns="45720" rIns="91440" bIns="45720" rtlCol="0" anchor="ctr"/>
          <a:lstStyle>
            <a:lvl1pPr algn="ctr">
              <a:buFont typeface="Arial" pitchFamily="34" charset="0"/>
              <a:buNone/>
              <a:defRPr sz="1333">
                <a:solidFill>
                  <a:schemeClr val="tx2"/>
                </a:solidFill>
                <a:latin typeface="Arial" pitchFamily="34" charset="0"/>
                <a:ea typeface="宋体" pitchFamily="2" charset="-122"/>
              </a:defRPr>
            </a:lvl1pPr>
          </a:lstStyle>
          <a:p>
            <a:fld id="{C5631287-4151-4701-A34B-3EFDA9D379F8}" type="slidenum">
              <a:rPr lang="zh-CN" altLang="en-US" smtClean="0"/>
              <a:t>‹#›</a:t>
            </a:fld>
            <a:endParaRPr lang="zh-CN" altLang="en-US"/>
          </a:p>
        </p:txBody>
      </p:sp>
      <p:sp>
        <p:nvSpPr>
          <p:cNvPr id="2056" name="Text Placeholder 2"/>
          <p:cNvSpPr>
            <a:spLocks noGrp="1"/>
          </p:cNvSpPr>
          <p:nvPr>
            <p:ph type="body" idx="1"/>
          </p:nvPr>
        </p:nvSpPr>
        <p:spPr bwMode="auto">
          <a:xfrm>
            <a:off x="1162051" y="2675467"/>
            <a:ext cx="9878483" cy="3450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Tree>
    <p:extLst>
      <p:ext uri="{BB962C8B-B14F-4D97-AF65-F5344CB8AC3E}">
        <p14:creationId xmlns:p14="http://schemas.microsoft.com/office/powerpoint/2010/main" val="4206266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1" fontAlgn="base" hangingPunct="1">
        <a:spcBef>
          <a:spcPct val="0"/>
        </a:spcBef>
        <a:spcAft>
          <a:spcPct val="0"/>
        </a:spcAft>
        <a:defRPr sz="5867" kern="1200">
          <a:solidFill>
            <a:srgbClr val="FFFFFF"/>
          </a:solidFill>
          <a:latin typeface="+mj-lt"/>
          <a:ea typeface="+mj-ea"/>
          <a:cs typeface="+mj-cs"/>
        </a:defRPr>
      </a:lvl1pPr>
      <a:lvl2pPr algn="ctr" rtl="0" eaLnBrk="1" fontAlgn="base" hangingPunct="1">
        <a:spcBef>
          <a:spcPct val="0"/>
        </a:spcBef>
        <a:spcAft>
          <a:spcPct val="0"/>
        </a:spcAft>
        <a:defRPr sz="5867">
          <a:solidFill>
            <a:srgbClr val="FFFFFF"/>
          </a:solidFill>
          <a:latin typeface="Century Gothic" pitchFamily="34" charset="0"/>
          <a:ea typeface="幼圆" pitchFamily="49" charset="-122"/>
        </a:defRPr>
      </a:lvl2pPr>
      <a:lvl3pPr algn="ctr" rtl="0" eaLnBrk="1" fontAlgn="base" hangingPunct="1">
        <a:spcBef>
          <a:spcPct val="0"/>
        </a:spcBef>
        <a:spcAft>
          <a:spcPct val="0"/>
        </a:spcAft>
        <a:defRPr sz="5867">
          <a:solidFill>
            <a:srgbClr val="FFFFFF"/>
          </a:solidFill>
          <a:latin typeface="Century Gothic" pitchFamily="34" charset="0"/>
          <a:ea typeface="幼圆" pitchFamily="49" charset="-122"/>
        </a:defRPr>
      </a:lvl3pPr>
      <a:lvl4pPr algn="ctr" rtl="0" eaLnBrk="1" fontAlgn="base" hangingPunct="1">
        <a:spcBef>
          <a:spcPct val="0"/>
        </a:spcBef>
        <a:spcAft>
          <a:spcPct val="0"/>
        </a:spcAft>
        <a:defRPr sz="5867">
          <a:solidFill>
            <a:srgbClr val="FFFFFF"/>
          </a:solidFill>
          <a:latin typeface="Century Gothic" pitchFamily="34" charset="0"/>
          <a:ea typeface="幼圆" pitchFamily="49" charset="-122"/>
        </a:defRPr>
      </a:lvl4pPr>
      <a:lvl5pPr algn="ctr" rtl="0" eaLnBrk="1" fontAlgn="base" hangingPunct="1">
        <a:spcBef>
          <a:spcPct val="0"/>
        </a:spcBef>
        <a:spcAft>
          <a:spcPct val="0"/>
        </a:spcAft>
        <a:defRPr sz="5867">
          <a:solidFill>
            <a:srgbClr val="FFFFFF"/>
          </a:solidFill>
          <a:latin typeface="Century Gothic" pitchFamily="34" charset="0"/>
          <a:ea typeface="幼圆" pitchFamily="49" charset="-122"/>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4058" indent="-364058" algn="l" rtl="0" eaLnBrk="1" fontAlgn="base" hangingPunct="1">
        <a:spcBef>
          <a:spcPct val="20000"/>
        </a:spcBef>
        <a:spcAft>
          <a:spcPct val="0"/>
        </a:spcAft>
        <a:buClr>
          <a:schemeClr val="accent1"/>
        </a:buClr>
        <a:buSzPct val="100000"/>
        <a:buFont typeface="Symbol" pitchFamily="18" charset="2"/>
        <a:buChar char=""/>
        <a:defRPr sz="3200" kern="1200">
          <a:solidFill>
            <a:schemeClr val="tx2"/>
          </a:solidFill>
          <a:latin typeface="+mn-lt"/>
          <a:ea typeface="+mn-ea"/>
          <a:cs typeface="+mn-cs"/>
        </a:defRPr>
      </a:lvl1pPr>
      <a:lvl2pPr marL="768331" indent="-364058" algn="l" rtl="0" eaLnBrk="1" fontAlgn="base" hangingPunct="1">
        <a:spcBef>
          <a:spcPct val="20000"/>
        </a:spcBef>
        <a:spcAft>
          <a:spcPct val="0"/>
        </a:spcAft>
        <a:buClr>
          <a:schemeClr val="accent1"/>
        </a:buClr>
        <a:buSzPct val="100000"/>
        <a:buFont typeface="Symbol" pitchFamily="18" charset="2"/>
        <a:buChar char=""/>
        <a:defRPr sz="2933" kern="1200">
          <a:solidFill>
            <a:schemeClr val="tx2"/>
          </a:solidFill>
          <a:latin typeface="+mn-lt"/>
          <a:ea typeface="+mn-ea"/>
          <a:cs typeface="+mn-cs"/>
        </a:defRPr>
      </a:lvl2pPr>
      <a:lvl3pPr marL="1140855" indent="-304792" algn="l" rtl="0" eaLnBrk="1" fontAlgn="base" hangingPunct="1">
        <a:spcBef>
          <a:spcPct val="20000"/>
        </a:spcBef>
        <a:spcAft>
          <a:spcPct val="0"/>
        </a:spcAft>
        <a:buClr>
          <a:schemeClr val="accent1"/>
        </a:buClr>
        <a:buSzPct val="100000"/>
        <a:buFont typeface="Symbol" pitchFamily="18" charset="2"/>
        <a:buChar char=""/>
        <a:defRPr sz="2667" kern="1200">
          <a:solidFill>
            <a:schemeClr val="tx2"/>
          </a:solidFill>
          <a:latin typeface="+mn-lt"/>
          <a:ea typeface="+mn-ea"/>
          <a:cs typeface="+mn-cs"/>
        </a:defRPr>
      </a:lvl3pPr>
      <a:lvl4pPr marL="1523962" indent="-304792" algn="l" rtl="0" eaLnBrk="1" fontAlgn="base" hangingPunct="1">
        <a:spcBef>
          <a:spcPct val="20000"/>
        </a:spcBef>
        <a:spcAft>
          <a:spcPct val="0"/>
        </a:spcAft>
        <a:buClr>
          <a:schemeClr val="accent1"/>
        </a:buClr>
        <a:buSzPct val="100000"/>
        <a:buFont typeface="Symbol" pitchFamily="18" charset="2"/>
        <a:buChar char=""/>
        <a:defRPr kern="1200">
          <a:solidFill>
            <a:schemeClr val="tx2"/>
          </a:solidFill>
          <a:latin typeface="+mn-lt"/>
          <a:ea typeface="+mn-ea"/>
          <a:cs typeface="+mn-cs"/>
        </a:defRPr>
      </a:lvl4pPr>
      <a:lvl5pPr marL="1949402" indent="-304792" algn="l" rtl="0" eaLnBrk="1" fontAlgn="base" hangingPunct="1">
        <a:spcBef>
          <a:spcPct val="20000"/>
        </a:spcBef>
        <a:spcAft>
          <a:spcPct val="0"/>
        </a:spcAft>
        <a:buClr>
          <a:schemeClr val="accent1"/>
        </a:buClr>
        <a:buSzPct val="100000"/>
        <a:buFont typeface="Symbol" pitchFamily="18" charset="2"/>
        <a:buChar char=""/>
        <a:defRPr sz="2133" kern="1200">
          <a:solidFill>
            <a:schemeClr val="tx2"/>
          </a:solidFill>
          <a:latin typeface="+mn-lt"/>
          <a:ea typeface="+mn-ea"/>
          <a:cs typeface="+mn-cs"/>
        </a:defRPr>
      </a:lvl5pPr>
      <a:lvl6pPr marL="2377381" indent="-304792" algn="l" defTabSz="121917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6pPr>
      <a:lvl7pPr marL="2804090" indent="-304792" algn="l" defTabSz="121917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7pPr>
      <a:lvl8pPr marL="3230799" indent="-304792" algn="l" defTabSz="121917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8pPr>
      <a:lvl9pPr marL="3657509" indent="-304792" algn="l" defTabSz="1219170" rtl="0" eaLnBrk="1" latinLnBrk="0" hangingPunct="1">
        <a:spcBef>
          <a:spcPts val="512"/>
        </a:spcBef>
        <a:buClr>
          <a:schemeClr val="accent1"/>
        </a:buClr>
        <a:buFont typeface="Symbol" pitchFamily="18" charset="2"/>
        <a:buChar char="*"/>
        <a:defRPr sz="1867"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6185"/>
            <a:ext cx="10515600" cy="132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sym typeface="Calibri Light" pitchFamily="34" charset="0"/>
              </a:rPr>
              <a:t>单击此处编辑母版标题样式</a:t>
            </a:r>
          </a:p>
        </p:txBody>
      </p:sp>
      <p:sp>
        <p:nvSpPr>
          <p:cNvPr id="1027" name="文本占位符 2"/>
          <p:cNvSpPr>
            <a:spLocks noGrp="1" noChangeArrowheads="1"/>
          </p:cNvSpPr>
          <p:nvPr>
            <p:ph type="body" idx="1"/>
          </p:nvPr>
        </p:nvSpPr>
        <p:spPr bwMode="auto">
          <a:xfrm>
            <a:off x="838200" y="1826684"/>
            <a:ext cx="10515600" cy="4349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sym typeface="Calibri" pitchFamily="34" charset="0"/>
              </a:rPr>
              <a:t>单击此处编辑母版文本样式</a:t>
            </a:r>
          </a:p>
          <a:p>
            <a:pPr lvl="1"/>
            <a:r>
              <a:rPr lang="zh-CN" altLang="zh-CN" smtClean="0">
                <a:sym typeface="Calibri" pitchFamily="34" charset="0"/>
              </a:rPr>
              <a:t>第二级</a:t>
            </a:r>
          </a:p>
          <a:p>
            <a:pPr lvl="2"/>
            <a:r>
              <a:rPr lang="zh-CN" altLang="zh-CN" smtClean="0">
                <a:sym typeface="Calibri" pitchFamily="34" charset="0"/>
              </a:rPr>
              <a:t>第三级</a:t>
            </a:r>
          </a:p>
          <a:p>
            <a:pPr lvl="3"/>
            <a:r>
              <a:rPr lang="zh-CN" altLang="zh-CN" smtClean="0">
                <a:sym typeface="Calibri" pitchFamily="34" charset="0"/>
              </a:rPr>
              <a:t>第四级</a:t>
            </a:r>
          </a:p>
          <a:p>
            <a:pPr lvl="4"/>
            <a:r>
              <a:rPr lang="zh-CN" altLang="zh-CN" smtClean="0">
                <a:sym typeface="Calibri" pitchFamily="34" charset="0"/>
              </a:rPr>
              <a:t>第五级</a:t>
            </a:r>
          </a:p>
        </p:txBody>
      </p:sp>
      <p:sp>
        <p:nvSpPr>
          <p:cNvPr id="1028" name="日期占位符 3"/>
          <p:cNvSpPr>
            <a:spLocks noGrp="1" noChangeArrowheads="1"/>
          </p:cNvSpPr>
          <p:nvPr>
            <p:ph type="dt" sz="half" idx="2"/>
          </p:nvPr>
        </p:nvSpPr>
        <p:spPr bwMode="auto">
          <a:xfrm>
            <a:off x="8382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buFont typeface="Arial" pitchFamily="34" charset="0"/>
              <a:buNone/>
              <a:defRPr sz="1600">
                <a:solidFill>
                  <a:srgbClr val="898989"/>
                </a:solidFill>
                <a:latin typeface="Arial" pitchFamily="34" charset="0"/>
                <a:ea typeface="宋体" pitchFamily="2" charset="-122"/>
              </a:defRPr>
            </a:lvl1pPr>
          </a:lstStyle>
          <a:p>
            <a:pPr>
              <a:defRPr/>
            </a:pPr>
            <a:endParaRPr lang="zh-CN" altLang="en-US" sz="2400">
              <a:solidFill>
                <a:schemeClr val="tx1"/>
              </a:solidFill>
            </a:endParaRPr>
          </a:p>
        </p:txBody>
      </p:sp>
      <p:sp>
        <p:nvSpPr>
          <p:cNvPr id="1029" name="页脚占位符 4"/>
          <p:cNvSpPr>
            <a:spLocks noGrp="1" noChangeArrowheads="1"/>
          </p:cNvSpPr>
          <p:nvPr>
            <p:ph type="ftr" sz="quarter" idx="3"/>
          </p:nvPr>
        </p:nvSpPr>
        <p:spPr bwMode="auto">
          <a:xfrm>
            <a:off x="4038600" y="6356351"/>
            <a:ext cx="41148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buFont typeface="Arial" pitchFamily="34" charset="0"/>
              <a:buNone/>
              <a:defRPr sz="1600">
                <a:solidFill>
                  <a:srgbClr val="898989"/>
                </a:solidFill>
                <a:latin typeface="Arial" pitchFamily="34" charset="0"/>
                <a:ea typeface="宋体" pitchFamily="2" charset="-122"/>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1"/>
            <a:ext cx="27432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buFont typeface="Arial" pitchFamily="34" charset="0"/>
              <a:buNone/>
              <a:defRPr sz="1600">
                <a:solidFill>
                  <a:srgbClr val="898989"/>
                </a:solidFill>
                <a:latin typeface="Arial" pitchFamily="34" charset="0"/>
                <a:ea typeface="宋体" pitchFamily="2" charset="-122"/>
              </a:defRPr>
            </a:lvl1pPr>
          </a:lstStyle>
          <a:p>
            <a:pPr>
              <a:defRPr/>
            </a:pPr>
            <a:fld id="{A2E057FF-3175-4777-B6A4-B48E094C3286}"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26410410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marL="1219170" indent="-1219170" algn="l" rtl="0" eaLnBrk="1" fontAlgn="base" hangingPunct="1">
        <a:lnSpc>
          <a:spcPct val="90000"/>
        </a:lnSpc>
        <a:spcBef>
          <a:spcPct val="0"/>
        </a:spcBef>
        <a:spcAft>
          <a:spcPct val="0"/>
        </a:spcAft>
        <a:defRPr sz="5867">
          <a:solidFill>
            <a:schemeClr val="tx1"/>
          </a:solidFill>
          <a:latin typeface="+mj-lt"/>
          <a:ea typeface="+mj-ea"/>
          <a:cs typeface="+mj-cs"/>
          <a:sym typeface="Calibri Light" pitchFamily="34" charset="0"/>
        </a:defRPr>
      </a:lvl1pPr>
      <a:lvl2pPr marL="1219170"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2pPr>
      <a:lvl3pPr marL="1219170"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3pPr>
      <a:lvl4pPr marL="1219170"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4pPr>
      <a:lvl5pPr marL="1219170"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5pPr>
      <a:lvl6pPr marL="1828754"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6pPr>
      <a:lvl7pPr marL="2438339"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7pPr>
      <a:lvl8pPr marL="3047924"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8pPr>
      <a:lvl9pPr marL="3657509" indent="-1219170" algn="l" rtl="0" eaLnBrk="1" fontAlgn="base" hangingPunct="1">
        <a:lnSpc>
          <a:spcPct val="90000"/>
        </a:lnSpc>
        <a:spcBef>
          <a:spcPct val="0"/>
        </a:spcBef>
        <a:spcAft>
          <a:spcPct val="0"/>
        </a:spcAft>
        <a:defRPr sz="5867">
          <a:solidFill>
            <a:schemeClr val="tx1"/>
          </a:solidFill>
          <a:latin typeface="Calibri Light" pitchFamily="34" charset="0"/>
          <a:ea typeface="宋体" pitchFamily="2" charset="-122"/>
          <a:sym typeface="Calibri Light" pitchFamily="34" charset="0"/>
        </a:defRPr>
      </a:lvl9pPr>
    </p:titleStyle>
    <p:bodyStyle>
      <a:lvl1pPr marL="304792" indent="-304792" algn="l" rtl="0" eaLnBrk="1" fontAlgn="base" hangingPunct="1">
        <a:lnSpc>
          <a:spcPct val="90000"/>
        </a:lnSpc>
        <a:spcBef>
          <a:spcPts val="1333"/>
        </a:spcBef>
        <a:spcAft>
          <a:spcPct val="0"/>
        </a:spcAft>
        <a:buFont typeface="Arial" charset="0"/>
        <a:buChar char="•"/>
        <a:defRPr sz="3733">
          <a:solidFill>
            <a:schemeClr val="tx1"/>
          </a:solidFill>
          <a:latin typeface="+mn-lt"/>
          <a:ea typeface="+mn-ea"/>
          <a:cs typeface="+mn-cs"/>
          <a:sym typeface="Calibri" pitchFamily="34" charset="0"/>
        </a:defRPr>
      </a:lvl1pPr>
      <a:lvl2pPr marL="914377" indent="-304792" algn="l" rtl="0" eaLnBrk="1" fontAlgn="base" hangingPunct="1">
        <a:lnSpc>
          <a:spcPct val="90000"/>
        </a:lnSpc>
        <a:spcBef>
          <a:spcPts val="667"/>
        </a:spcBef>
        <a:spcAft>
          <a:spcPct val="0"/>
        </a:spcAft>
        <a:buFont typeface="Arial" charset="0"/>
        <a:buChar char="•"/>
        <a:defRPr sz="3200">
          <a:solidFill>
            <a:schemeClr val="tx1"/>
          </a:solidFill>
          <a:latin typeface="+mn-lt"/>
          <a:ea typeface="+mn-ea"/>
          <a:sym typeface="Calibri" pitchFamily="34" charset="0"/>
        </a:defRPr>
      </a:lvl2pPr>
      <a:lvl3pPr marL="1523962" indent="-304792" algn="l" rtl="0" eaLnBrk="1" fontAlgn="base" hangingPunct="1">
        <a:lnSpc>
          <a:spcPct val="90000"/>
        </a:lnSpc>
        <a:spcBef>
          <a:spcPts val="667"/>
        </a:spcBef>
        <a:spcAft>
          <a:spcPct val="0"/>
        </a:spcAft>
        <a:buFont typeface="Arial" charset="0"/>
        <a:buChar char="•"/>
        <a:defRPr sz="2667">
          <a:solidFill>
            <a:schemeClr val="tx1"/>
          </a:solidFill>
          <a:latin typeface="+mn-lt"/>
          <a:ea typeface="+mn-ea"/>
          <a:sym typeface="Calibri" pitchFamily="34" charset="0"/>
        </a:defRPr>
      </a:lvl3pPr>
      <a:lvl4pPr marL="2133547" indent="-304792" algn="l" rtl="0" eaLnBrk="1" fontAlgn="base" hangingPunct="1">
        <a:lnSpc>
          <a:spcPct val="90000"/>
        </a:lnSpc>
        <a:spcBef>
          <a:spcPts val="667"/>
        </a:spcBef>
        <a:spcAft>
          <a:spcPct val="0"/>
        </a:spcAft>
        <a:buFont typeface="Arial" charset="0"/>
        <a:buChar char="•"/>
        <a:defRPr>
          <a:solidFill>
            <a:schemeClr val="tx1"/>
          </a:solidFill>
          <a:latin typeface="+mn-lt"/>
          <a:ea typeface="+mn-ea"/>
          <a:sym typeface="Calibri" pitchFamily="34" charset="0"/>
        </a:defRPr>
      </a:lvl4pPr>
      <a:lvl5pPr marL="2743131" indent="-304792" algn="l" rtl="0" eaLnBrk="1" fontAlgn="base" hangingPunct="1">
        <a:lnSpc>
          <a:spcPct val="90000"/>
        </a:lnSpc>
        <a:spcBef>
          <a:spcPts val="667"/>
        </a:spcBef>
        <a:spcAft>
          <a:spcPct val="0"/>
        </a:spcAft>
        <a:buFont typeface="Arial" charset="0"/>
        <a:buChar char="•"/>
        <a:defRPr>
          <a:solidFill>
            <a:schemeClr val="tx1"/>
          </a:solidFill>
          <a:latin typeface="+mn-lt"/>
          <a:ea typeface="+mn-ea"/>
          <a:sym typeface="Calibri" pitchFamily="34" charset="0"/>
        </a:defRPr>
      </a:lvl5pPr>
      <a:lvl6pPr marL="3352716" indent="-304792" algn="l" rtl="0" eaLnBrk="1" fontAlgn="base" hangingPunct="1">
        <a:lnSpc>
          <a:spcPct val="90000"/>
        </a:lnSpc>
        <a:spcBef>
          <a:spcPts val="667"/>
        </a:spcBef>
        <a:spcAft>
          <a:spcPct val="0"/>
        </a:spcAft>
        <a:buFont typeface="Arial" pitchFamily="34" charset="0"/>
        <a:buChar char="•"/>
        <a:defRPr>
          <a:solidFill>
            <a:schemeClr val="tx1"/>
          </a:solidFill>
          <a:latin typeface="+mn-lt"/>
          <a:ea typeface="+mn-ea"/>
          <a:sym typeface="Calibri" pitchFamily="34" charset="0"/>
        </a:defRPr>
      </a:lvl6pPr>
      <a:lvl7pPr marL="3962301" indent="-304792" algn="l" rtl="0" eaLnBrk="1" fontAlgn="base" hangingPunct="1">
        <a:lnSpc>
          <a:spcPct val="90000"/>
        </a:lnSpc>
        <a:spcBef>
          <a:spcPts val="667"/>
        </a:spcBef>
        <a:spcAft>
          <a:spcPct val="0"/>
        </a:spcAft>
        <a:buFont typeface="Arial" pitchFamily="34" charset="0"/>
        <a:buChar char="•"/>
        <a:defRPr>
          <a:solidFill>
            <a:schemeClr val="tx1"/>
          </a:solidFill>
          <a:latin typeface="+mn-lt"/>
          <a:ea typeface="+mn-ea"/>
          <a:sym typeface="Calibri" pitchFamily="34" charset="0"/>
        </a:defRPr>
      </a:lvl7pPr>
      <a:lvl8pPr marL="4571886" indent="-304792" algn="l" rtl="0" eaLnBrk="1" fontAlgn="base" hangingPunct="1">
        <a:lnSpc>
          <a:spcPct val="90000"/>
        </a:lnSpc>
        <a:spcBef>
          <a:spcPts val="667"/>
        </a:spcBef>
        <a:spcAft>
          <a:spcPct val="0"/>
        </a:spcAft>
        <a:buFont typeface="Arial" pitchFamily="34" charset="0"/>
        <a:buChar char="•"/>
        <a:defRPr>
          <a:solidFill>
            <a:schemeClr val="tx1"/>
          </a:solidFill>
          <a:latin typeface="+mn-lt"/>
          <a:ea typeface="+mn-ea"/>
          <a:sym typeface="Calibri" pitchFamily="34" charset="0"/>
        </a:defRPr>
      </a:lvl8pPr>
      <a:lvl9pPr marL="5181470" indent="-304792" algn="l" rtl="0" eaLnBrk="1" fontAlgn="base" hangingPunct="1">
        <a:lnSpc>
          <a:spcPct val="90000"/>
        </a:lnSpc>
        <a:spcBef>
          <a:spcPts val="667"/>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4942E-A5B5-4089-AA1D-428203DDBDBD}" type="datetimeFigureOut">
              <a:rPr lang="zh-CN" altLang="en-US" smtClean="0"/>
              <a:t>2017-07-09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31287-4151-4701-A34B-3EFDA9D379F8}" type="slidenum">
              <a:rPr lang="zh-CN" altLang="en-US" smtClean="0"/>
              <a:t>‹#›</a:t>
            </a:fld>
            <a:endParaRPr lang="zh-CN" altLang="en-US"/>
          </a:p>
        </p:txBody>
      </p:sp>
    </p:spTree>
    <p:extLst>
      <p:ext uri="{BB962C8B-B14F-4D97-AF65-F5344CB8AC3E}">
        <p14:creationId xmlns:p14="http://schemas.microsoft.com/office/powerpoint/2010/main" val="17280420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4.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Microsoft_Visio_2003-2010___1.vsd"/></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Microsoft_Visio_2003-2010___2.vsd"/><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4.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baike.baidu.com/item/%E7%B2%89%E6%9C%AB/7787003" TargetMode="External"/><Relationship Id="rId2" Type="http://schemas.openxmlformats.org/officeDocument/2006/relationships/hyperlink" Target="http://baike.baidu.com/item/%E6%95%B0%E5%AD%97%E6%A8%A1%E5%9E%8B" TargetMode="External"/><Relationship Id="rId1" Type="http://schemas.openxmlformats.org/officeDocument/2006/relationships/slideLayout" Target="../slideLayouts/slideLayout24.xml"/><Relationship Id="rId4" Type="http://schemas.openxmlformats.org/officeDocument/2006/relationships/hyperlink" Target="http://baike.baidu.com/item/%E6%89%93%E5%8D%B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4.xml"/><Relationship Id="rId1" Type="http://schemas.openxmlformats.org/officeDocument/2006/relationships/vmlDrawing" Target="../drawings/vmlDrawing4.vml"/><Relationship Id="rId5" Type="http://schemas.openxmlformats.org/officeDocument/2006/relationships/image" Target="../media/image31.emf"/><Relationship Id="rId4" Type="http://schemas.openxmlformats.org/officeDocument/2006/relationships/package" Target="../embeddings/Microsoft_Visio___2.vsdx"/></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4.xml"/><Relationship Id="rId1" Type="http://schemas.openxmlformats.org/officeDocument/2006/relationships/vmlDrawing" Target="../drawings/vmlDrawing5.vml"/><Relationship Id="rId5" Type="http://schemas.openxmlformats.org/officeDocument/2006/relationships/image" Target="../media/image48.emf"/><Relationship Id="rId4" Type="http://schemas.openxmlformats.org/officeDocument/2006/relationships/package" Target="../embeddings/Microsoft_Visio___3.vsdx"/></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hyperlink" Target="http://baike.baidu.com/item/%E4%BA%A4%E4%BA%92"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package" Target="../embeddings/Microsoft_Visio___1.vsdx"/></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528763"/>
            <a:ext cx="9144000" cy="2387600"/>
          </a:xfrm>
        </p:spPr>
        <p:txBody>
          <a:bodyPr>
            <a:normAutofit/>
          </a:bodyPr>
          <a:lstStyle/>
          <a:p>
            <a:r>
              <a:rPr lang="zh-CN" altLang="zh-CN" b="1" dirty="0"/>
              <a:t>主题</a:t>
            </a:r>
            <a:r>
              <a:rPr lang="en-US" altLang="zh-CN" b="1" dirty="0"/>
              <a:t>9 </a:t>
            </a:r>
            <a:r>
              <a:rPr lang="zh-CN" altLang="zh-CN" b="1" dirty="0"/>
              <a:t>新技术在信息化教学中的应用及展望</a:t>
            </a:r>
          </a:p>
        </p:txBody>
      </p:sp>
    </p:spTree>
    <p:extLst>
      <p:ext uri="{BB962C8B-B14F-4D97-AF65-F5344CB8AC3E}">
        <p14:creationId xmlns:p14="http://schemas.microsoft.com/office/powerpoint/2010/main" val="736170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虚拟实验室概述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838200" y="1511536"/>
            <a:ext cx="6542315" cy="5262979"/>
          </a:xfrm>
          <a:prstGeom prst="rect">
            <a:avLst/>
          </a:prstGeom>
        </p:spPr>
        <p:txBody>
          <a:bodyPr wrap="square">
            <a:spAutoFit/>
          </a:bodyPr>
          <a:lstStyle/>
          <a:p>
            <a:pPr indent="304800" algn="just">
              <a:lnSpc>
                <a:spcPct val="150000"/>
              </a:lnSpc>
              <a:spcAft>
                <a:spcPts val="0"/>
              </a:spcAft>
            </a:pPr>
            <a:r>
              <a:rPr lang="zh-CN" altLang="zh-CN" sz="2800" kern="100" dirty="0">
                <a:latin typeface="Calibri" panose="020F0502020204030204" pitchFamily="34" charset="0"/>
                <a:cs typeface="Times New Roman" panose="02020603050405020304" pitchFamily="18" charset="0"/>
              </a:rPr>
              <a:t>虚拟实验室</a:t>
            </a:r>
            <a:r>
              <a:rPr lang="en-US" altLang="zh-CN" sz="2800" kern="100" dirty="0">
                <a:latin typeface="Calibri" panose="020F0502020204030204" pitchFamily="34" charset="0"/>
                <a:cs typeface="Times New Roman" panose="02020603050405020304" pitchFamily="18" charset="0"/>
              </a:rPr>
              <a:t>(Virtual Laboratory, </a:t>
            </a:r>
            <a:r>
              <a:rPr lang="zh-CN" altLang="zh-CN" sz="2800" kern="100" dirty="0">
                <a:latin typeface="Calibri" panose="020F0502020204030204" pitchFamily="34" charset="0"/>
                <a:cs typeface="Times New Roman" panose="02020603050405020304" pitchFamily="18" charset="0"/>
              </a:rPr>
              <a:t>简写为</a:t>
            </a:r>
            <a:r>
              <a:rPr lang="en-US" altLang="zh-CN" sz="2800" kern="100" dirty="0">
                <a:latin typeface="Calibri" panose="020F0502020204030204" pitchFamily="34" charset="0"/>
                <a:cs typeface="Times New Roman" panose="02020603050405020304" pitchFamily="18" charset="0"/>
              </a:rPr>
              <a:t>VL)</a:t>
            </a:r>
            <a:r>
              <a:rPr lang="zh-CN" altLang="zh-CN" sz="2800" kern="100" dirty="0">
                <a:latin typeface="Calibri" panose="020F0502020204030204" pitchFamily="34" charset="0"/>
                <a:cs typeface="Times New Roman" panose="02020603050405020304" pitchFamily="18" charset="0"/>
              </a:rPr>
              <a:t>，最早在</a:t>
            </a:r>
            <a:r>
              <a:rPr lang="en-US" altLang="zh-CN" sz="2800" kern="100" dirty="0">
                <a:latin typeface="Calibri" panose="020F0502020204030204" pitchFamily="34" charset="0"/>
                <a:cs typeface="Times New Roman" panose="02020603050405020304" pitchFamily="18" charset="0"/>
              </a:rPr>
              <a:t> 1989 </a:t>
            </a:r>
            <a:r>
              <a:rPr lang="zh-CN" altLang="zh-CN" sz="2800" kern="100" dirty="0">
                <a:latin typeface="Calibri" panose="020F0502020204030204" pitchFamily="34" charset="0"/>
                <a:cs typeface="Times New Roman" panose="02020603050405020304" pitchFamily="18" charset="0"/>
              </a:rPr>
              <a:t>年由美国弗吉尼亚大学的威廉</a:t>
            </a:r>
            <a:r>
              <a:rPr lang="en-US" altLang="zh-CN" sz="2800" kern="100" dirty="0">
                <a:latin typeface="Calibri" panose="020F0502020204030204" pitchFamily="34" charset="0"/>
                <a:cs typeface="Times New Roman" panose="02020603050405020304" pitchFamily="18" charset="0"/>
              </a:rPr>
              <a:t>·</a:t>
            </a:r>
            <a:r>
              <a:rPr lang="zh-CN" altLang="zh-CN" sz="2800" kern="100" dirty="0">
                <a:latin typeface="Calibri" panose="020F0502020204030204" pitchFamily="34" charset="0"/>
                <a:cs typeface="Times New Roman" panose="02020603050405020304" pitchFamily="18" charset="0"/>
              </a:rPr>
              <a:t>沃尔夫教授提出</a:t>
            </a:r>
            <a:r>
              <a:rPr lang="en-US" altLang="zh-CN" sz="2800" kern="100" dirty="0">
                <a:latin typeface="Calibri" panose="020F0502020204030204" pitchFamily="34" charset="0"/>
                <a:cs typeface="Times New Roman" panose="02020603050405020304" pitchFamily="18" charset="0"/>
              </a:rPr>
              <a:t>, </a:t>
            </a:r>
            <a:r>
              <a:rPr lang="zh-CN" altLang="zh-CN" sz="2800" kern="100" dirty="0">
                <a:latin typeface="Calibri" panose="020F0502020204030204" pitchFamily="34" charset="0"/>
                <a:cs typeface="Times New Roman" panose="02020603050405020304" pitchFamily="18" charset="0"/>
              </a:rPr>
              <a:t>其初衷是为了方便不同实验室中的科研人员共享彼此的数据、仪器</a:t>
            </a:r>
            <a:r>
              <a:rPr lang="en-US" altLang="zh-CN" sz="2800" kern="100" dirty="0">
                <a:latin typeface="Calibri" panose="020F0502020204030204" pitchFamily="34" charset="0"/>
                <a:cs typeface="Times New Roman" panose="02020603050405020304" pitchFamily="18" charset="0"/>
              </a:rPr>
              <a:t>, </a:t>
            </a:r>
            <a:r>
              <a:rPr lang="zh-CN" altLang="zh-CN" sz="2800" kern="100" dirty="0">
                <a:latin typeface="Calibri" panose="020F0502020204030204" pitchFamily="34" charset="0"/>
                <a:cs typeface="Times New Roman" panose="02020603050405020304" pitchFamily="18" charset="0"/>
              </a:rPr>
              <a:t>以交流学术思想并开展远程科研合作。后来，科技的进步，使得虚拟实验和远程共享实验逐步成为了一种新的科研和教学形式。</a:t>
            </a:r>
          </a:p>
        </p:txBody>
      </p:sp>
      <p:pic>
        <p:nvPicPr>
          <p:cNvPr id="37" name="图片 36" descr="QQ截图2017040918092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9026" y="755768"/>
            <a:ext cx="3534774" cy="2228565"/>
          </a:xfrm>
          <a:prstGeom prst="rect">
            <a:avLst/>
          </a:prstGeom>
          <a:noFill/>
          <a:ln>
            <a:noFill/>
          </a:ln>
        </p:spPr>
      </p:pic>
      <p:pic>
        <p:nvPicPr>
          <p:cNvPr id="3" name="图片 2"/>
          <p:cNvPicPr>
            <a:picLocks noChangeAspect="1"/>
          </p:cNvPicPr>
          <p:nvPr/>
        </p:nvPicPr>
        <p:blipFill>
          <a:blip r:embed="rId3"/>
          <a:stretch>
            <a:fillRect/>
          </a:stretch>
        </p:blipFill>
        <p:spPr>
          <a:xfrm>
            <a:off x="7909867" y="3268719"/>
            <a:ext cx="3353091" cy="2036240"/>
          </a:xfrm>
          <a:prstGeom prst="rect">
            <a:avLst/>
          </a:prstGeom>
        </p:spPr>
      </p:pic>
    </p:spTree>
    <p:extLst>
      <p:ext uri="{BB962C8B-B14F-4D97-AF65-F5344CB8AC3E}">
        <p14:creationId xmlns:p14="http://schemas.microsoft.com/office/powerpoint/2010/main" val="2687674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智慧教室功能示意图</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421925" y="1610389"/>
            <a:ext cx="22844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088902511"/>
              </p:ext>
            </p:extLst>
          </p:nvPr>
        </p:nvGraphicFramePr>
        <p:xfrm>
          <a:off x="3040410" y="1752620"/>
          <a:ext cx="4117473" cy="4607935"/>
        </p:xfrm>
        <a:graphic>
          <a:graphicData uri="http://schemas.openxmlformats.org/presentationml/2006/ole">
            <mc:AlternateContent xmlns:mc="http://schemas.openxmlformats.org/markup-compatibility/2006">
              <mc:Choice xmlns:v="urn:schemas-microsoft-com:vml" Requires="v">
                <p:oleObj spid="_x0000_s10253" name="Visio" r:id="rId4" imgW="3778710" imgH="3382199" progId="Visio.Drawing.11">
                  <p:embed/>
                </p:oleObj>
              </mc:Choice>
              <mc:Fallback>
                <p:oleObj name="Visio" r:id="rId4" imgW="3778710" imgH="3382199"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410" y="1752620"/>
                        <a:ext cx="4117473" cy="4607935"/>
                      </a:xfrm>
                      <a:prstGeom prst="rect">
                        <a:avLst/>
                      </a:prstGeom>
                      <a:noFill/>
                    </p:spPr>
                  </p:pic>
                </p:oleObj>
              </mc:Fallback>
            </mc:AlternateContent>
          </a:graphicData>
        </a:graphic>
      </p:graphicFrame>
    </p:spTree>
    <p:extLst>
      <p:ext uri="{BB962C8B-B14F-4D97-AF65-F5344CB8AC3E}">
        <p14:creationId xmlns:p14="http://schemas.microsoft.com/office/powerpoint/2010/main" val="3672398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dirty="0"/>
              <a:t>虚拟实验室</a:t>
            </a:r>
            <a:r>
              <a:rPr lang="zh-CN" altLang="zh-CN" sz="3600" dirty="0" smtClean="0"/>
              <a:t>在</a:t>
            </a:r>
            <a:r>
              <a:rPr lang="zh-CN" altLang="zh-CN" sz="3600" dirty="0"/>
              <a:t>教学中的应用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基于虚拟实验室可方便地开展验证型实验教学，让学生理解相关知识点</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基于虚拟实验室可方便地开展设计型、探究型实验教学，让学习者自行探究某些科学原理与规律</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利用虚拟实验室可远程辅导学生，通过仿真实验，实现师生间的交流互动</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利用虚拟实验室实现移动办公且减轻老师批改实验报告的工作量</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利用虚拟实验室，可扩展学生的知识面。</a:t>
            </a:r>
            <a:endParaRPr lang="zh-CN" altLang="en-US" sz="2000" dirty="0"/>
          </a:p>
        </p:txBody>
      </p:sp>
    </p:spTree>
    <p:extLst>
      <p:ext uri="{BB962C8B-B14F-4D97-AF65-F5344CB8AC3E}">
        <p14:creationId xmlns:p14="http://schemas.microsoft.com/office/powerpoint/2010/main" val="852795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电是怎么制造的</a:t>
            </a:r>
            <a:r>
              <a:rPr lang="en-US" altLang="zh-CN" sz="3600" dirty="0"/>
              <a:t>(how to Make Electricity)</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2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199" y="1612490"/>
            <a:ext cx="3311013" cy="4267200"/>
          </a:xfrm>
          <a:prstGeom prst="rect">
            <a:avLst/>
          </a:prstGeom>
          <a:noFill/>
          <a:ln>
            <a:noFill/>
          </a:ln>
        </p:spPr>
      </p:pic>
      <p:pic>
        <p:nvPicPr>
          <p:cNvPr id="7" name="图片 6" descr="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8479" y="1612490"/>
            <a:ext cx="2880850" cy="4385186"/>
          </a:xfrm>
          <a:prstGeom prst="rect">
            <a:avLst/>
          </a:prstGeom>
          <a:noFill/>
          <a:ln>
            <a:noFill/>
          </a:ln>
        </p:spPr>
      </p:pic>
      <p:pic>
        <p:nvPicPr>
          <p:cNvPr id="8" name="图片 7" descr="2"/>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2430" y="1612490"/>
            <a:ext cx="3045338" cy="4385186"/>
          </a:xfrm>
          <a:prstGeom prst="rect">
            <a:avLst/>
          </a:prstGeom>
          <a:noFill/>
          <a:ln>
            <a:noFill/>
          </a:ln>
        </p:spPr>
      </p:pic>
    </p:spTree>
    <p:extLst>
      <p:ext uri="{BB962C8B-B14F-4D97-AF65-F5344CB8AC3E}">
        <p14:creationId xmlns:p14="http://schemas.microsoft.com/office/powerpoint/2010/main" val="1687461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180871"/>
          </a:xfrm>
        </p:spPr>
        <p:txBody>
          <a:bodyPr>
            <a:normAutofit/>
          </a:bodyPr>
          <a:lstStyle/>
          <a:p>
            <a:r>
              <a:rPr lang="zh-CN" altLang="en-US" sz="3600" dirty="0"/>
              <a:t>基于虚拟实验室可方便地开展设计型、探究型实验教学，让学习者自行探究某些科学原理与规律</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532" name="图片 24" descr="IMG_57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682" y="1574818"/>
            <a:ext cx="1016000" cy="1797050"/>
          </a:xfrm>
          <a:prstGeom prst="rect">
            <a:avLst/>
          </a:prstGeom>
          <a:noFill/>
          <a:extLst>
            <a:ext uri="{909E8E84-426E-40DD-AFC4-6F175D3DCCD1}">
              <a14:hiddenFill xmlns:a14="http://schemas.microsoft.com/office/drawing/2010/main">
                <a:solidFill>
                  <a:srgbClr val="FFFFFF"/>
                </a:solidFill>
              </a14:hiddenFill>
            </a:ext>
          </a:extLst>
        </p:spPr>
      </p:pic>
      <p:pic>
        <p:nvPicPr>
          <p:cNvPr id="22531" name="图片 23" descr="IMG_5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2599" y="1598439"/>
            <a:ext cx="100965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图片 22" descr="IMG_57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682" y="4028274"/>
            <a:ext cx="1016000" cy="1803400"/>
          </a:xfrm>
          <a:prstGeom prst="rect">
            <a:avLst/>
          </a:prstGeom>
          <a:noFill/>
          <a:extLst>
            <a:ext uri="{909E8E84-426E-40DD-AFC4-6F175D3DCCD1}">
              <a14:hiddenFill xmlns:a14="http://schemas.microsoft.com/office/drawing/2010/main">
                <a:solidFill>
                  <a:srgbClr val="FFFFFF"/>
                </a:solidFill>
              </a14:hiddenFill>
            </a:ext>
          </a:extLst>
        </p:spPr>
      </p:pic>
      <p:pic>
        <p:nvPicPr>
          <p:cNvPr id="22529" name="图片 16" descr="IMG_57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599" y="4051301"/>
            <a:ext cx="1022350" cy="1797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6"/>
          <p:cNvSpPr>
            <a:spLocks noChangeArrowheads="1"/>
          </p:cNvSpPr>
          <p:nvPr/>
        </p:nvSpPr>
        <p:spPr bwMode="auto">
          <a:xfrm>
            <a:off x="0" y="2254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1863365" y="3481108"/>
            <a:ext cx="84652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0"/>
            <a:r>
              <a:rPr lang="en-US" altLang="zh-CN" sz="2000" dirty="0">
                <a:latin typeface="黑体" panose="02010609060101010101" pitchFamily="49" charset="-122"/>
                <a:ea typeface="黑体" panose="02010609060101010101" pitchFamily="49" charset="-122"/>
                <a:cs typeface="Times New Roman" panose="02020603050405020304" pitchFamily="18" charset="0"/>
              </a:rPr>
              <a:t>a</a:t>
            </a:r>
            <a:r>
              <a:rPr lang="en-US" altLang="zh-CN" sz="2000" dirty="0" smtClean="0">
                <a:latin typeface="黑体" panose="02010609060101010101" pitchFamily="49" charset="-122"/>
                <a:ea typeface="黑体" panose="02010609060101010101" pitchFamily="49" charset="-122"/>
                <a:cs typeface="Times New Roman" panose="02020603050405020304" pitchFamily="18" charset="0"/>
              </a:rPr>
              <a:t>) </a:t>
            </a:r>
            <a:r>
              <a:rPr kumimoji="0" lang="zh-CN" altLang="zh-CN" sz="20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滑动变阻器接入电路的阻值小时的现象</a:t>
            </a: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en-US" altLang="zh-CN" sz="20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b) a)</a:t>
            </a:r>
            <a:r>
              <a:rPr kumimoji="0" lang="zh-CN" altLang="en-US" sz="20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情况下的科学视图</a:t>
            </a:r>
            <a:endParaRPr kumimoji="0" lang="zh-CN" altLang="en-US" sz="2000" b="0" i="0" u="none" strike="noStrike" cap="none" normalizeH="0" baseline="0" dirty="0" smtClean="0">
              <a:ln>
                <a:noFill/>
              </a:ln>
              <a:solidFill>
                <a:schemeClr val="tx1"/>
              </a:solidFill>
              <a:effectLst/>
            </a:endParaRPr>
          </a:p>
        </p:txBody>
      </p:sp>
      <p:sp>
        <p:nvSpPr>
          <p:cNvPr id="10" name="Rectangle 8"/>
          <p:cNvSpPr>
            <a:spLocks noChangeArrowheads="1"/>
          </p:cNvSpPr>
          <p:nvPr/>
        </p:nvSpPr>
        <p:spPr bwMode="auto">
          <a:xfrm>
            <a:off x="0" y="6318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1574276" y="5860496"/>
            <a:ext cx="95116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en-US" altLang="zh-CN" sz="2000" dirty="0">
                <a:latin typeface="黑体" panose="02010609060101010101" pitchFamily="49" charset="-122"/>
                <a:ea typeface="黑体" panose="02010609060101010101" pitchFamily="49" charset="-122"/>
                <a:cs typeface="Times New Roman" panose="02020603050405020304" pitchFamily="18" charset="0"/>
              </a:rPr>
              <a:t>c) </a:t>
            </a:r>
            <a:r>
              <a:rPr lang="zh-CN" altLang="en-US" sz="2000" dirty="0">
                <a:latin typeface="黑体" panose="02010609060101010101" pitchFamily="49" charset="-122"/>
                <a:ea typeface="黑体" panose="02010609060101010101" pitchFamily="49" charset="-122"/>
                <a:cs typeface="Times New Roman" panose="02020603050405020304" pitchFamily="18" charset="0"/>
              </a:rPr>
              <a:t>滑动变阻器接入电路的阻值大时的现象      </a:t>
            </a:r>
            <a:r>
              <a:rPr lang="en-US" altLang="zh-CN" sz="2000" dirty="0">
                <a:latin typeface="黑体" panose="02010609060101010101" pitchFamily="49" charset="-122"/>
                <a:ea typeface="黑体" panose="02010609060101010101" pitchFamily="49" charset="-122"/>
                <a:cs typeface="Times New Roman" panose="02020603050405020304" pitchFamily="18" charset="0"/>
              </a:rPr>
              <a:t>d)  c)</a:t>
            </a:r>
            <a:r>
              <a:rPr lang="zh-CN" altLang="en-US" sz="2000" dirty="0">
                <a:latin typeface="黑体" panose="02010609060101010101" pitchFamily="49" charset="-122"/>
                <a:ea typeface="黑体" panose="02010609060101010101" pitchFamily="49" charset="-122"/>
                <a:cs typeface="Times New Roman" panose="02020603050405020304" pitchFamily="18" charset="0"/>
              </a:rPr>
              <a:t>情况下的科学视图</a:t>
            </a:r>
          </a:p>
        </p:txBody>
      </p:sp>
    </p:spTree>
    <p:extLst>
      <p:ext uri="{BB962C8B-B14F-4D97-AF65-F5344CB8AC3E}">
        <p14:creationId xmlns:p14="http://schemas.microsoft.com/office/powerpoint/2010/main" val="3699926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9220200" cy="781287"/>
          </a:xfrm>
        </p:spPr>
        <p:txBody>
          <a:bodyPr>
            <a:normAutofit fontScale="90000"/>
          </a:bodyPr>
          <a:lstStyle/>
          <a:p>
            <a:r>
              <a:rPr lang="zh-CN" altLang="zh-CN" sz="3600" dirty="0"/>
              <a:t>利用虚拟实验室可远程辅导学生，通过仿真实验，实现师生间的交流互动</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http://photocdn.sohu.com/20140528/Img400170822.jpg"/>
          <p:cNvPicPr/>
          <p:nvPr/>
        </p:nvPicPr>
        <p:blipFill rotWithShape="1">
          <a:blip r:embed="rId2">
            <a:extLst>
              <a:ext uri="{28A0092B-C50C-407E-A947-70E740481C1C}">
                <a14:useLocalDpi xmlns:a14="http://schemas.microsoft.com/office/drawing/2010/main" val="0"/>
              </a:ext>
            </a:extLst>
          </a:blip>
          <a:srcRect t="4878" r="1511" b="20179"/>
          <a:stretch/>
        </p:blipFill>
        <p:spPr bwMode="auto">
          <a:xfrm>
            <a:off x="1071287" y="1870078"/>
            <a:ext cx="5140977" cy="3173262"/>
          </a:xfrm>
          <a:prstGeom prst="rect">
            <a:avLst/>
          </a:prstGeom>
          <a:noFill/>
          <a:ln>
            <a:noFill/>
          </a:ln>
          <a:extLst>
            <a:ext uri="{53640926-AAD7-44D8-BBD7-CCE9431645EC}">
              <a14:shadowObscured xmlns:a14="http://schemas.microsoft.com/office/drawing/2010/main"/>
            </a:ext>
          </a:extLst>
        </p:spPr>
      </p:pic>
      <p:pic>
        <p:nvPicPr>
          <p:cNvPr id="10" name="图片 9"/>
          <p:cNvPicPr/>
          <p:nvPr/>
        </p:nvPicPr>
        <p:blipFill>
          <a:blip r:embed="rId3">
            <a:extLst>
              <a:ext uri="{28A0092B-C50C-407E-A947-70E740481C1C}">
                <a14:useLocalDpi xmlns:a14="http://schemas.microsoft.com/office/drawing/2010/main" val="0"/>
              </a:ext>
            </a:extLst>
          </a:blip>
          <a:stretch>
            <a:fillRect/>
          </a:stretch>
        </p:blipFill>
        <p:spPr>
          <a:xfrm>
            <a:off x="6764413" y="1870078"/>
            <a:ext cx="4971958" cy="3173262"/>
          </a:xfrm>
          <a:prstGeom prst="rect">
            <a:avLst/>
          </a:prstGeom>
        </p:spPr>
      </p:pic>
      <p:sp>
        <p:nvSpPr>
          <p:cNvPr id="5" name="矩形 4"/>
          <p:cNvSpPr/>
          <p:nvPr/>
        </p:nvSpPr>
        <p:spPr>
          <a:xfrm>
            <a:off x="4504104" y="5767006"/>
            <a:ext cx="3416320" cy="369332"/>
          </a:xfrm>
          <a:prstGeom prst="rect">
            <a:avLst/>
          </a:prstGeom>
        </p:spPr>
        <p:txBody>
          <a:bodyPr wrap="none">
            <a:spAutoFit/>
          </a:bodyPr>
          <a:lstStyle/>
          <a:p>
            <a:r>
              <a:rPr lang="zh-CN" altLang="zh-CN" dirty="0">
                <a:latin typeface="黑体" panose="02010609060101010101" pitchFamily="49" charset="-122"/>
                <a:cs typeface="Times New Roman" panose="02020603050405020304" pitchFamily="18" charset="0"/>
              </a:rPr>
              <a:t>教师远程指导学生开展虚拟实验</a:t>
            </a:r>
            <a:endParaRPr lang="zh-CN" altLang="en-US" dirty="0"/>
          </a:p>
        </p:txBody>
      </p:sp>
    </p:spTree>
    <p:extLst>
      <p:ext uri="{BB962C8B-B14F-4D97-AF65-F5344CB8AC3E}">
        <p14:creationId xmlns:p14="http://schemas.microsoft.com/office/powerpoint/2010/main" val="3882856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fontScale="90000"/>
          </a:bodyPr>
          <a:lstStyle/>
          <a:p>
            <a:r>
              <a:rPr lang="zh-CN" altLang="zh-CN" sz="3600" dirty="0"/>
              <a:t>利用虚拟实验室实现移动办公且减轻老师批改实验报告的工作量</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http://www.dzsc.com/news/uploadfile/201192794110744.jpg"/>
          <p:cNvPicPr/>
          <p:nvPr/>
        </p:nvPicPr>
        <p:blipFill rotWithShape="1">
          <a:blip r:embed="rId2">
            <a:extLst>
              <a:ext uri="{28A0092B-C50C-407E-A947-70E740481C1C}">
                <a14:useLocalDpi xmlns:a14="http://schemas.microsoft.com/office/drawing/2010/main" val="0"/>
              </a:ext>
            </a:extLst>
          </a:blip>
          <a:srcRect t="11756"/>
          <a:stretch/>
        </p:blipFill>
        <p:spPr bwMode="auto">
          <a:xfrm>
            <a:off x="2792347" y="2176793"/>
            <a:ext cx="6361080" cy="2873745"/>
          </a:xfrm>
          <a:prstGeom prst="rect">
            <a:avLst/>
          </a:prstGeom>
          <a:noFill/>
          <a:ln>
            <a:noFill/>
          </a:ln>
          <a:extLst>
            <a:ext uri="{53640926-AAD7-44D8-BBD7-CCE9431645EC}">
              <a14:shadowObscured xmlns:a14="http://schemas.microsoft.com/office/drawing/2010/main"/>
            </a:ext>
          </a:extLst>
        </p:spPr>
      </p:pic>
      <p:sp>
        <p:nvSpPr>
          <p:cNvPr id="5" name="矩形 4"/>
          <p:cNvSpPr/>
          <p:nvPr/>
        </p:nvSpPr>
        <p:spPr>
          <a:xfrm>
            <a:off x="4854093" y="5478487"/>
            <a:ext cx="2031325" cy="369332"/>
          </a:xfrm>
          <a:prstGeom prst="rect">
            <a:avLst/>
          </a:prstGeom>
        </p:spPr>
        <p:txBody>
          <a:bodyPr wrap="none">
            <a:spAutoFit/>
          </a:bodyPr>
          <a:lstStyle/>
          <a:p>
            <a:r>
              <a:rPr lang="zh-CN" altLang="zh-CN" dirty="0">
                <a:latin typeface="黑体" panose="02010609060101010101" pitchFamily="49" charset="-122"/>
                <a:cs typeface="Times New Roman" panose="02020603050405020304" pitchFamily="18" charset="0"/>
              </a:rPr>
              <a:t>虚拟实验平台办公</a:t>
            </a:r>
            <a:endParaRPr lang="zh-CN" altLang="en-US" dirty="0"/>
          </a:p>
        </p:txBody>
      </p:sp>
    </p:spTree>
    <p:extLst>
      <p:ext uri="{BB962C8B-B14F-4D97-AF65-F5344CB8AC3E}">
        <p14:creationId xmlns:p14="http://schemas.microsoft.com/office/powerpoint/2010/main" val="3862386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利用虚拟实验室，可扩展学生的知识面</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https://timgsa.baidu.com/timg?image&amp;quality=80&amp;size=b9999_10000&amp;sec=1498022591091&amp;di=8d3df000f236f26cd1fc5ce521c702c1&amp;imgtype=0&amp;src=http%3A%2F%2Fwww.nobook.com.cn%2Fd%2Ffile%2Fhy11%2F2014-09-02%2F839220792dabe491f69c391b2f10b68f.jpg"/>
          <p:cNvPicPr/>
          <p:nvPr/>
        </p:nvPicPr>
        <p:blipFill rotWithShape="1">
          <a:blip r:embed="rId2">
            <a:extLst>
              <a:ext uri="{28A0092B-C50C-407E-A947-70E740481C1C}">
                <a14:useLocalDpi xmlns:a14="http://schemas.microsoft.com/office/drawing/2010/main" val="0"/>
              </a:ext>
            </a:extLst>
          </a:blip>
          <a:srcRect b="20059"/>
          <a:stretch/>
        </p:blipFill>
        <p:spPr bwMode="auto">
          <a:xfrm>
            <a:off x="2927611" y="1594252"/>
            <a:ext cx="6150401" cy="3467942"/>
          </a:xfrm>
          <a:prstGeom prst="rect">
            <a:avLst/>
          </a:prstGeom>
          <a:noFill/>
          <a:ln>
            <a:noFill/>
          </a:ln>
          <a:extLst>
            <a:ext uri="{53640926-AAD7-44D8-BBD7-CCE9431645EC}">
              <a14:shadowObscured xmlns:a14="http://schemas.microsoft.com/office/drawing/2010/main"/>
            </a:ext>
          </a:extLst>
        </p:spPr>
      </p:pic>
      <p:sp>
        <p:nvSpPr>
          <p:cNvPr id="5" name="矩形 4"/>
          <p:cNvSpPr/>
          <p:nvPr/>
        </p:nvSpPr>
        <p:spPr>
          <a:xfrm>
            <a:off x="4987148" y="5510034"/>
            <a:ext cx="2031325" cy="369332"/>
          </a:xfrm>
          <a:prstGeom prst="rect">
            <a:avLst/>
          </a:prstGeom>
        </p:spPr>
        <p:txBody>
          <a:bodyPr wrap="none">
            <a:spAutoFit/>
          </a:bodyPr>
          <a:lstStyle/>
          <a:p>
            <a:r>
              <a:rPr lang="zh-CN" altLang="zh-CN" dirty="0">
                <a:latin typeface="黑体" panose="02010609060101010101" pitchFamily="49" charset="-122"/>
                <a:cs typeface="Times New Roman" panose="02020603050405020304" pitchFamily="18" charset="0"/>
              </a:rPr>
              <a:t>虚拟实验成果展示</a:t>
            </a:r>
            <a:endParaRPr lang="zh-CN" altLang="en-US" dirty="0"/>
          </a:p>
        </p:txBody>
      </p:sp>
    </p:spTree>
    <p:extLst>
      <p:ext uri="{BB962C8B-B14F-4D97-AF65-F5344CB8AC3E}">
        <p14:creationId xmlns:p14="http://schemas.microsoft.com/office/powerpoint/2010/main" val="3528494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电子书包概述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838200" y="1511536"/>
            <a:ext cx="6542315" cy="5262979"/>
          </a:xfrm>
          <a:prstGeom prst="rect">
            <a:avLst/>
          </a:prstGeom>
        </p:spPr>
        <p:txBody>
          <a:bodyPr wrap="square">
            <a:spAutoFit/>
          </a:bodyPr>
          <a:lstStyle/>
          <a:p>
            <a:pPr indent="304800" algn="just">
              <a:lnSpc>
                <a:spcPct val="150000"/>
              </a:lnSpc>
              <a:spcAft>
                <a:spcPts val="0"/>
              </a:spcAft>
            </a:pPr>
            <a:r>
              <a:rPr lang="zh-CN" altLang="zh-CN" sz="2800" dirty="0"/>
              <a:t>电子书包最早源于电子书的发展，它使用的工具主要是便携式显示设备，即电子阅读器。目前，电子书包已经不仅是一种具备基本信息处理和无线通信功能的个人便携式信息终端了，还兼具阅读电子课本、管理学习资源、记录个人学习档案、支持多种有效学习方式等功能的个人学具</a:t>
            </a:r>
            <a:r>
              <a:rPr lang="zh-CN" altLang="zh-CN" sz="2800" kern="100" dirty="0" smtClean="0">
                <a:latin typeface="Calibri" panose="020F0502020204030204" pitchFamily="34" charset="0"/>
                <a:cs typeface="Times New Roman" panose="02020603050405020304" pitchFamily="18" charset="0"/>
              </a:rPr>
              <a:t>。</a:t>
            </a:r>
            <a:endParaRPr lang="zh-CN" altLang="zh-CN" sz="2800" kern="100" dirty="0">
              <a:latin typeface="Calibri" panose="020F0502020204030204" pitchFamily="34" charset="0"/>
              <a:cs typeface="Times New Roman" panose="02020603050405020304" pitchFamily="18" charset="0"/>
            </a:endParaRPr>
          </a:p>
        </p:txBody>
      </p:sp>
      <p:pic>
        <p:nvPicPr>
          <p:cNvPr id="6" name="图片 5" descr="https://timgsa.baidu.com/timg?image&amp;quality=80&amp;size=b9999_10000&amp;sec=1498124594426&amp;di=4252b292ef09e8566ad75e9655498213&amp;imgtype=0&amp;src=http%3A%2F%2Fimages.sanhaostreet.com%2FTraderNewsImages%2F2014%2F2%2F2014021737662753.jpg"/>
          <p:cNvPicPr/>
          <p:nvPr/>
        </p:nvPicPr>
        <p:blipFill>
          <a:blip r:embed="rId2">
            <a:extLst>
              <a:ext uri="{28A0092B-C50C-407E-A947-70E740481C1C}">
                <a14:useLocalDpi xmlns:a14="http://schemas.microsoft.com/office/drawing/2010/main" val="0"/>
              </a:ext>
            </a:extLst>
          </a:blip>
          <a:srcRect/>
          <a:stretch>
            <a:fillRect/>
          </a:stretch>
        </p:blipFill>
        <p:spPr bwMode="auto">
          <a:xfrm>
            <a:off x="7380515" y="1511535"/>
            <a:ext cx="2736879" cy="2264051"/>
          </a:xfrm>
          <a:prstGeom prst="rect">
            <a:avLst/>
          </a:prstGeom>
          <a:noFill/>
          <a:ln>
            <a:noFill/>
          </a:ln>
        </p:spPr>
      </p:pic>
      <p:pic>
        <p:nvPicPr>
          <p:cNvPr id="7" name="图片 6" descr="https://ss0.bdstatic.com/70cFuHSh_Q1YnxGkpoWK1HF6hhy/it/u=2052157638,3578341868&amp;fm=26&amp;gp=0.jpg"/>
          <p:cNvPicPr/>
          <p:nvPr/>
        </p:nvPicPr>
        <p:blipFill rotWithShape="1">
          <a:blip r:embed="rId3">
            <a:extLst>
              <a:ext uri="{28A0092B-C50C-407E-A947-70E740481C1C}">
                <a14:useLocalDpi xmlns:a14="http://schemas.microsoft.com/office/drawing/2010/main" val="0"/>
              </a:ext>
            </a:extLst>
          </a:blip>
          <a:srcRect r="18266"/>
          <a:stretch/>
        </p:blipFill>
        <p:spPr bwMode="auto">
          <a:xfrm>
            <a:off x="7380514" y="3775586"/>
            <a:ext cx="2736879" cy="21827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876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电子书包功能示意图</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739900440"/>
              </p:ext>
            </p:extLst>
          </p:nvPr>
        </p:nvGraphicFramePr>
        <p:xfrm>
          <a:off x="3180735" y="1510206"/>
          <a:ext cx="5830530" cy="4860612"/>
        </p:xfrm>
        <a:graphic>
          <a:graphicData uri="http://schemas.openxmlformats.org/presentationml/2006/ole">
            <mc:AlternateContent xmlns:mc="http://schemas.openxmlformats.org/markup-compatibility/2006">
              <mc:Choice xmlns:v="urn:schemas-microsoft-com:vml" Requires="v">
                <p:oleObj spid="_x0000_s21517" name="Visio" r:id="rId5" imgW="4313469" imgH="3608443" progId="Visio.Drawing.11">
                  <p:embed/>
                </p:oleObj>
              </mc:Choice>
              <mc:Fallback>
                <p:oleObj name="Visio" r:id="rId5" imgW="4313469" imgH="3608443"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735" y="1510206"/>
                        <a:ext cx="5830530" cy="4860612"/>
                      </a:xfrm>
                      <a:prstGeom prst="rect">
                        <a:avLst/>
                      </a:prstGeom>
                      <a:noFill/>
                    </p:spPr>
                  </p:pic>
                </p:oleObj>
              </mc:Fallback>
            </mc:AlternateContent>
          </a:graphicData>
        </a:graphic>
      </p:graphicFrame>
    </p:spTree>
    <p:extLst>
      <p:ext uri="{BB962C8B-B14F-4D97-AF65-F5344CB8AC3E}">
        <p14:creationId xmlns:p14="http://schemas.microsoft.com/office/powerpoint/2010/main" val="3734336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b="1" dirty="0"/>
              <a:t>学习目标</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2558845" y="1745886"/>
            <a:ext cx="5818239" cy="240065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CN" altLang="zh-CN" sz="2000" dirty="0"/>
              <a:t>了解一些新兴信息技术的发展现状</a:t>
            </a:r>
            <a:r>
              <a:rPr lang="zh-CN" altLang="zh-CN" sz="2000" dirty="0" smtClean="0"/>
              <a:t>，</a:t>
            </a:r>
            <a:endParaRPr lang="en-US" altLang="zh-CN" sz="2000" dirty="0" smtClean="0"/>
          </a:p>
          <a:p>
            <a:pPr marL="457200" indent="-457200">
              <a:lnSpc>
                <a:spcPct val="150000"/>
              </a:lnSpc>
              <a:buFont typeface="Arial" panose="020B0604020202020204" pitchFamily="34" charset="0"/>
              <a:buChar char="•"/>
            </a:pPr>
            <a:r>
              <a:rPr lang="zh-CN" altLang="zh-CN" sz="2000" dirty="0" smtClean="0"/>
              <a:t>如</a:t>
            </a:r>
            <a:r>
              <a:rPr lang="zh-CN" altLang="zh-CN" sz="2000" dirty="0"/>
              <a:t>智慧教室、虚拟实验室、电子书包、</a:t>
            </a:r>
            <a:r>
              <a:rPr lang="en-US" altLang="zh-CN" sz="2000" dirty="0"/>
              <a:t>3D</a:t>
            </a:r>
            <a:r>
              <a:rPr lang="zh-CN" altLang="zh-CN" sz="2000" dirty="0"/>
              <a:t>打印技术、</a:t>
            </a:r>
            <a:r>
              <a:rPr lang="en-US" altLang="zh-CN" sz="2000" dirty="0"/>
              <a:t>VR</a:t>
            </a:r>
            <a:r>
              <a:rPr lang="zh-CN" altLang="zh-CN" sz="2000" dirty="0"/>
              <a:t>技术、</a:t>
            </a:r>
            <a:r>
              <a:rPr lang="en-US" altLang="zh-CN" sz="2000" dirty="0"/>
              <a:t>AR</a:t>
            </a:r>
            <a:r>
              <a:rPr lang="zh-CN" altLang="zh-CN" sz="2000" dirty="0"/>
              <a:t>技术、</a:t>
            </a:r>
            <a:r>
              <a:rPr lang="en-US" altLang="zh-CN" sz="2000" dirty="0"/>
              <a:t>LBS</a:t>
            </a:r>
            <a:r>
              <a:rPr lang="zh-CN" altLang="zh-CN" sz="2000" dirty="0"/>
              <a:t>技术及各种交互技术等</a:t>
            </a:r>
            <a:r>
              <a:rPr lang="zh-CN" altLang="zh-CN" sz="2000" dirty="0" smtClean="0"/>
              <a:t>，</a:t>
            </a:r>
            <a:endParaRPr lang="en-US" altLang="zh-CN" sz="2000" dirty="0" smtClean="0"/>
          </a:p>
          <a:p>
            <a:pPr marL="457200" indent="-457200">
              <a:lnSpc>
                <a:spcPct val="150000"/>
              </a:lnSpc>
              <a:buFont typeface="Arial" panose="020B0604020202020204" pitchFamily="34" charset="0"/>
              <a:buChar char="•"/>
            </a:pPr>
            <a:r>
              <a:rPr lang="zh-CN" altLang="zh-CN" sz="2000" dirty="0" smtClean="0"/>
              <a:t>至少</a:t>
            </a:r>
            <a:r>
              <a:rPr lang="zh-CN" altLang="zh-CN" sz="2000" dirty="0"/>
              <a:t>掌握几种新信息技术在教学中的应用。</a:t>
            </a:r>
            <a:endParaRPr lang="zh-CN" altLang="en-US" sz="2000" dirty="0"/>
          </a:p>
        </p:txBody>
      </p:sp>
    </p:spTree>
    <p:extLst>
      <p:ext uri="{BB962C8B-B14F-4D97-AF65-F5344CB8AC3E}">
        <p14:creationId xmlns:p14="http://schemas.microsoft.com/office/powerpoint/2010/main" val="2894829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dirty="0" smtClean="0"/>
              <a:t>电子书包</a:t>
            </a:r>
            <a:r>
              <a:rPr lang="zh-CN" altLang="zh-CN" sz="3600" dirty="0" smtClean="0"/>
              <a:t>在</a:t>
            </a:r>
            <a:r>
              <a:rPr lang="zh-CN" altLang="zh-CN" sz="3600" dirty="0"/>
              <a:t>教学中的应用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基于电子书包可以实现翻转课堂、协同学习、探究学习等多种教学模式</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电子书包自带丰富多样的教学资源，这可帮助学生有效地理解知识点，并方便知识点收藏与查找等</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基于电子书包，可以实现导航性学习</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利用电子书包，可以方便的实现师生间</a:t>
            </a:r>
            <a:r>
              <a:rPr lang="zh-CN" altLang="zh-CN" sz="2000" dirty="0" smtClean="0"/>
              <a:t>互动。</a:t>
            </a:r>
            <a:endParaRPr lang="en-US" altLang="zh-CN" sz="2000" dirty="0" smtClean="0"/>
          </a:p>
          <a:p>
            <a:pPr marL="342900" indent="-342900">
              <a:lnSpc>
                <a:spcPct val="150000"/>
              </a:lnSpc>
              <a:buFont typeface="Wingdings" panose="05000000000000000000" pitchFamily="2" charset="2"/>
              <a:buChar char="l"/>
            </a:pPr>
            <a:r>
              <a:rPr lang="zh-CN" altLang="zh-CN" sz="2000" dirty="0"/>
              <a:t>利用电子书包，可以实现交互性学习，交互模式更加人性化</a:t>
            </a:r>
            <a:r>
              <a:rPr lang="zh-CN" altLang="zh-CN" sz="2000" dirty="0" smtClean="0"/>
              <a:t>。</a:t>
            </a:r>
            <a:endParaRPr lang="zh-CN" altLang="en-US" sz="2000" dirty="0"/>
          </a:p>
        </p:txBody>
      </p:sp>
    </p:spTree>
    <p:extLst>
      <p:ext uri="{BB962C8B-B14F-4D97-AF65-F5344CB8AC3E}">
        <p14:creationId xmlns:p14="http://schemas.microsoft.com/office/powerpoint/2010/main" val="1641992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dirty="0" smtClean="0"/>
              <a:t>基于电子书包模式流程图</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rotWithShape="1">
          <a:blip r:embed="rId2"/>
          <a:srcRect b="6289"/>
          <a:stretch/>
        </p:blipFill>
        <p:spPr bwMode="auto">
          <a:xfrm>
            <a:off x="1630300" y="1374918"/>
            <a:ext cx="7651352" cy="5016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42512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fontScale="90000"/>
          </a:bodyPr>
          <a:lstStyle/>
          <a:p>
            <a:r>
              <a:rPr lang="zh-CN" altLang="zh-CN" sz="3200" dirty="0"/>
              <a:t>电子书包自带丰富多样的教学资源，这可帮助学生有效地理解知识点，并方便知识点收藏与查找等</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4835240" y="5293821"/>
            <a:ext cx="1800493" cy="369332"/>
          </a:xfrm>
          <a:prstGeom prst="rect">
            <a:avLst/>
          </a:prstGeom>
        </p:spPr>
        <p:txBody>
          <a:bodyPr wrap="none">
            <a:spAutoFit/>
          </a:bodyPr>
          <a:lstStyle/>
          <a:p>
            <a:r>
              <a:rPr lang="zh-CN" altLang="zh-CN" dirty="0"/>
              <a:t>教学资源云平台</a:t>
            </a:r>
            <a:endParaRPr lang="zh-CN" altLang="en-US" dirty="0"/>
          </a:p>
        </p:txBody>
      </p:sp>
      <p:pic>
        <p:nvPicPr>
          <p:cNvPr id="6" name="图片 5"/>
          <p:cNvPicPr/>
          <p:nvPr/>
        </p:nvPicPr>
        <p:blipFill>
          <a:blip r:embed="rId2"/>
          <a:stretch>
            <a:fillRect/>
          </a:stretch>
        </p:blipFill>
        <p:spPr>
          <a:xfrm>
            <a:off x="3019917" y="1728231"/>
            <a:ext cx="5699675" cy="3168437"/>
          </a:xfrm>
          <a:prstGeom prst="rect">
            <a:avLst/>
          </a:prstGeom>
        </p:spPr>
      </p:pic>
    </p:spTree>
    <p:extLst>
      <p:ext uri="{BB962C8B-B14F-4D97-AF65-F5344CB8AC3E}">
        <p14:creationId xmlns:p14="http://schemas.microsoft.com/office/powerpoint/2010/main" val="1189695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基于电子书包，可以实现导航性学习</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178351" y="1511536"/>
            <a:ext cx="9477866" cy="5030864"/>
          </a:xfrm>
          <a:prstGeom prst="rect">
            <a:avLst/>
          </a:prstGeom>
        </p:spPr>
        <p:txBody>
          <a:bodyPr wrap="square">
            <a:spAutoFit/>
          </a:bodyPr>
          <a:lstStyle/>
          <a:p>
            <a:pPr>
              <a:lnSpc>
                <a:spcPct val="150000"/>
              </a:lnSpc>
            </a:pPr>
            <a:r>
              <a:rPr lang="en-US" altLang="zh-CN" dirty="0" smtClean="0"/>
              <a:t>	</a:t>
            </a:r>
            <a:r>
              <a:rPr lang="zh-CN" altLang="en-US" dirty="0" smtClean="0"/>
              <a:t>以</a:t>
            </a:r>
            <a:r>
              <a:rPr lang="zh-CN" altLang="en-US" dirty="0"/>
              <a:t>探究型教学为例，学习者探究问题的设定是重中之重。探究问题的设定，不仅关系到老师的教学目标能否更好的实现，还关系到学习者迫切需要探究解答的问题。为了更好地完成探究性学习，教师应该通过电子书包设定并提供导学案，以明确探究目标、探究环节和探究任务时间点。为了防止学习过程中信息迷航和信息过载，老师还应该事先设置好探究学习资源包。</a:t>
            </a:r>
          </a:p>
          <a:p>
            <a:pPr>
              <a:lnSpc>
                <a:spcPct val="150000"/>
              </a:lnSpc>
            </a:pPr>
            <a:r>
              <a:rPr lang="en-US" altLang="zh-CN" dirty="0" smtClean="0"/>
              <a:t>	</a:t>
            </a:r>
            <a:r>
              <a:rPr lang="zh-CN" altLang="en-US" dirty="0" smtClean="0"/>
              <a:t>在</a:t>
            </a:r>
            <a:r>
              <a:rPr lang="zh-CN" altLang="en-US" dirty="0"/>
              <a:t>探究环节的设计过程中，不同的学习者，在探究问题的能力上有高有低。针对不同层次的学习者，教师应该关注个体差异，对不同学习者进行个性化的引导。电子书包不仅提供了实现导航性学习的功能，在电子书包的答疑区板块，还提供了在线指导和在线讨论平台的小组协作探究功能。</a:t>
            </a:r>
          </a:p>
          <a:p>
            <a:pPr>
              <a:lnSpc>
                <a:spcPct val="150000"/>
              </a:lnSpc>
            </a:pPr>
            <a:r>
              <a:rPr lang="en-US" altLang="zh-CN" dirty="0" smtClean="0"/>
              <a:t>	</a:t>
            </a:r>
            <a:r>
              <a:rPr lang="zh-CN" altLang="en-US" dirty="0" smtClean="0"/>
              <a:t>在</a:t>
            </a:r>
            <a:r>
              <a:rPr lang="zh-CN" altLang="en-US" dirty="0"/>
              <a:t>学习者探究过程中，教师可以通过任务控制、进度控制、及时巡回指导等方式帮助学习者学习。学习者也可以通过电子书包的相关任务导航，自觉管理自己的探究学习过程，并满足自己个性化的学习需求。</a:t>
            </a:r>
          </a:p>
        </p:txBody>
      </p:sp>
    </p:spTree>
    <p:extLst>
      <p:ext uri="{BB962C8B-B14F-4D97-AF65-F5344CB8AC3E}">
        <p14:creationId xmlns:p14="http://schemas.microsoft.com/office/powerpoint/2010/main" val="35705964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利用电子书包，可以方便的实现师生间互动</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2"/>
          <a:stretch>
            <a:fillRect/>
          </a:stretch>
        </p:blipFill>
        <p:spPr>
          <a:xfrm>
            <a:off x="1206631" y="1867387"/>
            <a:ext cx="2882235" cy="2714040"/>
          </a:xfrm>
          <a:prstGeom prst="rect">
            <a:avLst/>
          </a:prstGeom>
        </p:spPr>
      </p:pic>
      <p:sp>
        <p:nvSpPr>
          <p:cNvPr id="3" name="矩形 2"/>
          <p:cNvSpPr/>
          <p:nvPr/>
        </p:nvSpPr>
        <p:spPr>
          <a:xfrm>
            <a:off x="2110646" y="4978866"/>
            <a:ext cx="1107996" cy="369332"/>
          </a:xfrm>
          <a:prstGeom prst="rect">
            <a:avLst/>
          </a:prstGeom>
        </p:spPr>
        <p:txBody>
          <a:bodyPr wrap="none">
            <a:spAutoFit/>
          </a:bodyPr>
          <a:lstStyle/>
          <a:p>
            <a:r>
              <a:rPr lang="zh-CN" altLang="zh-CN" dirty="0">
                <a:cs typeface="Times New Roman" panose="02020603050405020304" pitchFamily="18" charset="0"/>
              </a:rPr>
              <a:t>文件分发</a:t>
            </a:r>
            <a:endParaRPr lang="zh-CN" altLang="en-US" dirty="0"/>
          </a:p>
        </p:txBody>
      </p:sp>
      <p:pic>
        <p:nvPicPr>
          <p:cNvPr id="8" name="图片 7" descr="https://timgsa.baidu.com/timg?image&amp;quality=80&amp;size=b9999_10000&amp;sec=1496230481444&amp;di=eea5bf905de369f62ace4a2f90c4266c&amp;imgtype=0&amp;src=http%3A%2F%2Fphotocdn.sohu.com%2F20130429%2FImg374412162.jpg"/>
          <p:cNvPicPr/>
          <p:nvPr/>
        </p:nvPicPr>
        <p:blipFill>
          <a:blip r:embed="rId3">
            <a:extLst>
              <a:ext uri="{28A0092B-C50C-407E-A947-70E740481C1C}">
                <a14:useLocalDpi xmlns:a14="http://schemas.microsoft.com/office/drawing/2010/main" val="0"/>
              </a:ext>
            </a:extLst>
          </a:blip>
          <a:srcRect/>
          <a:stretch>
            <a:fillRect/>
          </a:stretch>
        </p:blipFill>
        <p:spPr bwMode="auto">
          <a:xfrm>
            <a:off x="4640232" y="1878969"/>
            <a:ext cx="3151348" cy="2690876"/>
          </a:xfrm>
          <a:prstGeom prst="rect">
            <a:avLst/>
          </a:prstGeom>
          <a:noFill/>
          <a:ln>
            <a:noFill/>
          </a:ln>
        </p:spPr>
      </p:pic>
      <p:sp>
        <p:nvSpPr>
          <p:cNvPr id="7" name="矩形 6"/>
          <p:cNvSpPr/>
          <p:nvPr/>
        </p:nvSpPr>
        <p:spPr>
          <a:xfrm>
            <a:off x="5303273" y="4724950"/>
            <a:ext cx="1415772" cy="507831"/>
          </a:xfrm>
          <a:prstGeom prst="rect">
            <a:avLst/>
          </a:prstGeom>
        </p:spPr>
        <p:txBody>
          <a:bodyPr wrap="none">
            <a:spAutoFit/>
          </a:bodyPr>
          <a:lstStyle/>
          <a:p>
            <a:pPr indent="304800" algn="ctr">
              <a:lnSpc>
                <a:spcPct val="150000"/>
              </a:lnSpc>
              <a:spcAft>
                <a:spcPts val="0"/>
              </a:spcAft>
            </a:pPr>
            <a:r>
              <a:rPr lang="zh-CN" altLang="zh-CN" kern="100" dirty="0">
                <a:latin typeface="Calibri" panose="020F0502020204030204" pitchFamily="34" charset="0"/>
                <a:cs typeface="Times New Roman" panose="02020603050405020304" pitchFamily="18" charset="0"/>
              </a:rPr>
              <a:t>小组作答</a:t>
            </a:r>
            <a:endParaRPr lang="zh-CN" altLang="zh-CN" kern="100" dirty="0">
              <a:effectLst/>
              <a:latin typeface="Calibri" panose="020F0502020204030204" pitchFamily="34" charset="0"/>
              <a:ea typeface="黑体" panose="02010609060101010101" pitchFamily="49" charset="-122"/>
              <a:cs typeface="Times New Roman" panose="02020603050405020304" pitchFamily="18" charset="0"/>
            </a:endParaRPr>
          </a:p>
        </p:txBody>
      </p:sp>
      <p:pic>
        <p:nvPicPr>
          <p:cNvPr id="10" name="图片 9" descr="https://timgsa.baidu.com/timg?image&amp;quality=80&amp;size=b9999_10000&amp;sec=1496230531928&amp;di=6d24c0412965646cad2aa983a7399d75&amp;imgtype=jpg&amp;src=http%3A%2F%2Fimg2.imgtn.bdimg.com%2Fit%2Fu%3D3901795495%2C3784209763%26fm%3D214%26gp%3D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1580" y="1722990"/>
            <a:ext cx="3684768" cy="2858437"/>
          </a:xfrm>
          <a:prstGeom prst="rect">
            <a:avLst/>
          </a:prstGeom>
          <a:noFill/>
          <a:ln>
            <a:noFill/>
          </a:ln>
        </p:spPr>
      </p:pic>
      <p:sp>
        <p:nvSpPr>
          <p:cNvPr id="11" name="矩形 10"/>
          <p:cNvSpPr/>
          <p:nvPr/>
        </p:nvSpPr>
        <p:spPr>
          <a:xfrm>
            <a:off x="8598829" y="4863449"/>
            <a:ext cx="1800493" cy="369332"/>
          </a:xfrm>
          <a:prstGeom prst="rect">
            <a:avLst/>
          </a:prstGeom>
        </p:spPr>
        <p:txBody>
          <a:bodyPr wrap="none">
            <a:spAutoFit/>
          </a:bodyPr>
          <a:lstStyle/>
          <a:p>
            <a:r>
              <a:rPr lang="zh-CN" altLang="zh-CN" dirty="0">
                <a:cs typeface="Times New Roman" panose="02020603050405020304" pitchFamily="18" charset="0"/>
              </a:rPr>
              <a:t>拓展知识的推送</a:t>
            </a:r>
            <a:endParaRPr lang="zh-CN" altLang="en-US" dirty="0"/>
          </a:p>
        </p:txBody>
      </p:sp>
    </p:spTree>
    <p:extLst>
      <p:ext uri="{BB962C8B-B14F-4D97-AF65-F5344CB8AC3E}">
        <p14:creationId xmlns:p14="http://schemas.microsoft.com/office/powerpoint/2010/main" val="19244796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fontScale="90000"/>
          </a:bodyPr>
          <a:lstStyle/>
          <a:p>
            <a:r>
              <a:rPr lang="zh-CN" altLang="zh-CN" sz="3200" dirty="0"/>
              <a:t>利用电子书包，可以实现交互性学习，交互模式更加人性化</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https://timgsa.baidu.com/timg?image&amp;quality=80&amp;size=b9999_10000&amp;sec=1496230481456&amp;di=846f9b42af6d66e273531e807f2e25f5&amp;imgtype=0&amp;src=http%3A%2F%2Fa1.att.hudong.com%2F56%2F95%2F01300542063286137421958391357_s.jpg"/>
          <p:cNvPicPr/>
          <p:nvPr/>
        </p:nvPicPr>
        <p:blipFill>
          <a:blip r:embed="rId2">
            <a:extLst>
              <a:ext uri="{28A0092B-C50C-407E-A947-70E740481C1C}">
                <a14:useLocalDpi xmlns:a14="http://schemas.microsoft.com/office/drawing/2010/main" val="0"/>
              </a:ext>
            </a:extLst>
          </a:blip>
          <a:srcRect/>
          <a:stretch>
            <a:fillRect/>
          </a:stretch>
        </p:blipFill>
        <p:spPr bwMode="auto">
          <a:xfrm>
            <a:off x="7328907" y="2173105"/>
            <a:ext cx="2710639" cy="2564765"/>
          </a:xfrm>
          <a:prstGeom prst="rect">
            <a:avLst/>
          </a:prstGeom>
          <a:noFill/>
          <a:ln>
            <a:noFill/>
          </a:ln>
        </p:spPr>
      </p:pic>
      <p:sp>
        <p:nvSpPr>
          <p:cNvPr id="3" name="矩形 2"/>
          <p:cNvSpPr/>
          <p:nvPr/>
        </p:nvSpPr>
        <p:spPr>
          <a:xfrm>
            <a:off x="8299869" y="5280524"/>
            <a:ext cx="1107996" cy="369332"/>
          </a:xfrm>
          <a:prstGeom prst="rect">
            <a:avLst/>
          </a:prstGeom>
        </p:spPr>
        <p:txBody>
          <a:bodyPr wrap="none">
            <a:spAutoFit/>
          </a:bodyPr>
          <a:lstStyle/>
          <a:p>
            <a:r>
              <a:rPr lang="zh-CN" altLang="zh-CN" dirty="0">
                <a:cs typeface="Times New Roman" panose="02020603050405020304" pitchFamily="18" charset="0"/>
              </a:rPr>
              <a:t>手写上传</a:t>
            </a:r>
            <a:endParaRPr lang="zh-CN" altLang="en-US" dirty="0"/>
          </a:p>
        </p:txBody>
      </p:sp>
      <p:sp>
        <p:nvSpPr>
          <p:cNvPr id="7" name="矩形 6"/>
          <p:cNvSpPr/>
          <p:nvPr/>
        </p:nvSpPr>
        <p:spPr>
          <a:xfrm>
            <a:off x="1251675" y="1777179"/>
            <a:ext cx="4319565" cy="3831818"/>
          </a:xfrm>
          <a:prstGeom prst="rect">
            <a:avLst/>
          </a:prstGeom>
        </p:spPr>
        <p:txBody>
          <a:bodyPr wrap="square">
            <a:spAutoFit/>
          </a:bodyPr>
          <a:lstStyle/>
          <a:p>
            <a:pPr>
              <a:lnSpc>
                <a:spcPct val="150000"/>
              </a:lnSpc>
            </a:pPr>
            <a:r>
              <a:rPr lang="zh-CN" altLang="en-US" dirty="0" smtClean="0"/>
              <a:t>电子</a:t>
            </a:r>
            <a:r>
              <a:rPr lang="zh-CN" altLang="en-US" dirty="0"/>
              <a:t>书包对交互性方式的设计更具人性化。例如教师可以通过投影广播的方式，让学习者观看教学视频。这种教学方式不仅可以扩展学习者的知识面，还可以加深学习者对知识的理解。电子书包还允许学生将问题以手写形式上传，如图</a:t>
            </a:r>
            <a:r>
              <a:rPr lang="en-US" altLang="zh-CN" dirty="0"/>
              <a:t>9-3-9</a:t>
            </a:r>
            <a:r>
              <a:rPr lang="zh-CN" altLang="en-US" dirty="0"/>
              <a:t>所示，这样的交互设计，很适合低年级教学，解决了学生打字速度慢、技术能力低、占用课堂教学时间这一难题。</a:t>
            </a:r>
          </a:p>
        </p:txBody>
      </p:sp>
    </p:spTree>
    <p:extLst>
      <p:ext uri="{BB962C8B-B14F-4D97-AF65-F5344CB8AC3E}">
        <p14:creationId xmlns:p14="http://schemas.microsoft.com/office/powerpoint/2010/main" val="4207666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3D</a:t>
            </a:r>
            <a:r>
              <a:rPr lang="zh-CN" altLang="zh-CN" sz="3600" dirty="0" smtClean="0"/>
              <a:t>打印概述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838200" y="1511536"/>
            <a:ext cx="10095271" cy="4616648"/>
          </a:xfrm>
          <a:prstGeom prst="rect">
            <a:avLst/>
          </a:prstGeom>
        </p:spPr>
        <p:txBody>
          <a:bodyPr wrap="square">
            <a:spAutoFit/>
          </a:bodyPr>
          <a:lstStyle/>
          <a:p>
            <a:pPr indent="304800" algn="just">
              <a:lnSpc>
                <a:spcPct val="150000"/>
              </a:lnSpc>
              <a:spcAft>
                <a:spcPts val="0"/>
              </a:spcAft>
            </a:pPr>
            <a:r>
              <a:rPr lang="en-US" altLang="zh-CN" sz="2800" dirty="0"/>
              <a:t>3D</a:t>
            </a:r>
            <a:r>
              <a:rPr lang="zh-CN" altLang="zh-CN" sz="2800" dirty="0"/>
              <a:t>打印技术是一种以三维</a:t>
            </a:r>
            <a:r>
              <a:rPr lang="en-US" altLang="zh-CN" sz="2800" dirty="0" err="1">
                <a:hlinkClick r:id="rId2"/>
              </a:rPr>
              <a:t>数字模型</a:t>
            </a:r>
            <a:r>
              <a:rPr lang="zh-CN" altLang="zh-CN" sz="2800" dirty="0"/>
              <a:t>文件为基础，运用</a:t>
            </a:r>
            <a:r>
              <a:rPr lang="en-US" altLang="zh-CN" sz="2800" dirty="0" err="1">
                <a:hlinkClick r:id="rId3"/>
              </a:rPr>
              <a:t>粉末</a:t>
            </a:r>
            <a:r>
              <a:rPr lang="zh-CN" altLang="zh-CN" sz="2800" dirty="0"/>
              <a:t>状金属或塑料等可粘合材料，通过逐层</a:t>
            </a:r>
            <a:r>
              <a:rPr lang="en-US" altLang="zh-CN" sz="2800" dirty="0" err="1">
                <a:hlinkClick r:id="rId4"/>
              </a:rPr>
              <a:t>打印</a:t>
            </a:r>
            <a:r>
              <a:rPr lang="zh-CN" altLang="zh-CN" sz="2800" dirty="0"/>
              <a:t>的方式来构造物理对象的快速成型技术，无需传统的刀具或模具，可以实现对传统工艺难以或无法加工的复杂结构的制造。</a:t>
            </a:r>
            <a:r>
              <a:rPr lang="en-US" altLang="zh-CN" sz="2800" dirty="0"/>
              <a:t>3D</a:t>
            </a:r>
            <a:r>
              <a:rPr lang="zh-CN" altLang="zh-CN" sz="2800" dirty="0"/>
              <a:t>打印技术包括三维建模、计算机辅助设计及计算机辅助断层摄影等技术，可以将电脑里的虚拟物品转化成现实中的真实物品，并且可以有效简化生产工序，缩短制造</a:t>
            </a:r>
            <a:r>
              <a:rPr lang="zh-CN" altLang="zh-CN" sz="2800" dirty="0" smtClean="0"/>
              <a:t>周期</a:t>
            </a:r>
            <a:r>
              <a:rPr lang="zh-CN" altLang="en-US" sz="2800" dirty="0" smtClean="0"/>
              <a:t>。</a:t>
            </a:r>
            <a:endParaRPr lang="zh-CN" altLang="zh-CN" sz="2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3462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b="1" dirty="0" smtClean="0"/>
              <a:t>3</a:t>
            </a:r>
            <a:r>
              <a:rPr lang="en-US" altLang="zh-CN" sz="3600" dirty="0" smtClean="0"/>
              <a:t>D</a:t>
            </a:r>
            <a:r>
              <a:rPr lang="zh-CN" altLang="zh-CN" sz="3600" dirty="0"/>
              <a:t>打印概述</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6" descr="https://ss3.bdstatic.com/70cFv8Sh_Q1YnxGkpoWK1HF6hhy/it/u=208589311,3143987348&amp;fm=26&amp;gp=0.jpg"/>
          <p:cNvPicPr/>
          <p:nvPr/>
        </p:nvPicPr>
        <p:blipFill rotWithShape="1">
          <a:blip r:embed="rId2">
            <a:extLst>
              <a:ext uri="{28A0092B-C50C-407E-A947-70E740481C1C}">
                <a14:useLocalDpi xmlns:a14="http://schemas.microsoft.com/office/drawing/2010/main" val="0"/>
              </a:ext>
            </a:extLst>
          </a:blip>
          <a:srcRect l="12319"/>
          <a:stretch/>
        </p:blipFill>
        <p:spPr bwMode="auto">
          <a:xfrm>
            <a:off x="838200" y="1709904"/>
            <a:ext cx="4412226" cy="3815825"/>
          </a:xfrm>
          <a:prstGeom prst="rect">
            <a:avLst/>
          </a:prstGeom>
          <a:noFill/>
          <a:ln>
            <a:noFill/>
          </a:ln>
          <a:extLst>
            <a:ext uri="{53640926-AAD7-44D8-BBD7-CCE9431645EC}">
              <a14:shadowObscured xmlns:a14="http://schemas.microsoft.com/office/drawing/2010/main"/>
            </a:ext>
          </a:extLst>
        </p:spPr>
      </p:pic>
      <p:pic>
        <p:nvPicPr>
          <p:cNvPr id="8" name="图片 7" descr="https://ss0.bdstatic.com/70cFuHSh_Q1YnxGkpoWK1HF6hhy/it/u=3053182976,1796460888&amp;fm=26&amp;gp=0.jpg"/>
          <p:cNvPicPr/>
          <p:nvPr/>
        </p:nvPicPr>
        <p:blipFill rotWithShape="1">
          <a:blip r:embed="rId3" cstate="print">
            <a:extLst>
              <a:ext uri="{28A0092B-C50C-407E-A947-70E740481C1C}">
                <a14:useLocalDpi xmlns:a14="http://schemas.microsoft.com/office/drawing/2010/main" val="0"/>
              </a:ext>
            </a:extLst>
          </a:blip>
          <a:srcRect r="50550"/>
          <a:stretch/>
        </p:blipFill>
        <p:spPr bwMode="auto">
          <a:xfrm>
            <a:off x="6096000" y="1813624"/>
            <a:ext cx="4601497" cy="3712105"/>
          </a:xfrm>
          <a:prstGeom prst="rect">
            <a:avLst/>
          </a:prstGeom>
          <a:noFill/>
          <a:ln>
            <a:noFill/>
          </a:ln>
          <a:extLst>
            <a:ext uri="{53640926-AAD7-44D8-BBD7-CCE9431645EC}">
              <a14:shadowObscured xmlns:a14="http://schemas.microsoft.com/office/drawing/2010/main"/>
            </a:ext>
          </a:extLst>
        </p:spPr>
      </p:pic>
      <p:sp>
        <p:nvSpPr>
          <p:cNvPr id="6" name="矩形 5"/>
          <p:cNvSpPr/>
          <p:nvPr/>
        </p:nvSpPr>
        <p:spPr>
          <a:xfrm>
            <a:off x="7446224" y="5883633"/>
            <a:ext cx="1762021" cy="369332"/>
          </a:xfrm>
          <a:prstGeom prst="rect">
            <a:avLst/>
          </a:prstGeom>
        </p:spPr>
        <p:txBody>
          <a:bodyPr wrap="none">
            <a:spAutoFit/>
          </a:bodyPr>
          <a:lstStyle/>
          <a:p>
            <a:r>
              <a:rPr lang="en-US" altLang="zh-CN"/>
              <a:t>b)</a:t>
            </a:r>
            <a:r>
              <a:rPr lang="zh-CN" altLang="zh-CN"/>
              <a:t>人物肖像模型</a:t>
            </a:r>
          </a:p>
        </p:txBody>
      </p:sp>
      <p:sp>
        <p:nvSpPr>
          <p:cNvPr id="10" name="矩形 9"/>
          <p:cNvSpPr/>
          <p:nvPr/>
        </p:nvSpPr>
        <p:spPr>
          <a:xfrm>
            <a:off x="2086358" y="5883633"/>
            <a:ext cx="1915909" cy="369332"/>
          </a:xfrm>
          <a:prstGeom prst="rect">
            <a:avLst/>
          </a:prstGeom>
        </p:spPr>
        <p:txBody>
          <a:bodyPr wrap="none">
            <a:spAutoFit/>
          </a:bodyPr>
          <a:lstStyle/>
          <a:p>
            <a:r>
              <a:rPr lang="zh-CN" altLang="zh-CN" dirty="0">
                <a:solidFill>
                  <a:srgbClr val="333333"/>
                </a:solidFill>
                <a:latin typeface="宋体" panose="02010600030101010101" pitchFamily="2" charset="-122"/>
                <a:cs typeface="Arial" panose="020B0604020202020204" pitchFamily="34" charset="0"/>
              </a:rPr>
              <a:t> </a:t>
            </a:r>
            <a:r>
              <a:rPr lang="en-US" altLang="zh-CN" dirty="0">
                <a:solidFill>
                  <a:srgbClr val="333333"/>
                </a:solidFill>
                <a:latin typeface="宋体" panose="02010600030101010101" pitchFamily="2" charset="-122"/>
                <a:cs typeface="Arial" panose="020B0604020202020204" pitchFamily="34" charset="0"/>
              </a:rPr>
              <a:t>a)</a:t>
            </a:r>
            <a:r>
              <a:rPr lang="zh-CN" altLang="zh-CN" dirty="0">
                <a:solidFill>
                  <a:srgbClr val="333333"/>
                </a:solidFill>
                <a:latin typeface="宋体" panose="02010600030101010101" pitchFamily="2" charset="-122"/>
                <a:cs typeface="Arial" panose="020B0604020202020204" pitchFamily="34" charset="0"/>
              </a:rPr>
              <a:t>机械工程模型</a:t>
            </a:r>
            <a:endParaRPr lang="zh-CN" altLang="en-US" dirty="0"/>
          </a:p>
        </p:txBody>
      </p:sp>
    </p:spTree>
    <p:extLst>
      <p:ext uri="{BB962C8B-B14F-4D97-AF65-F5344CB8AC3E}">
        <p14:creationId xmlns:p14="http://schemas.microsoft.com/office/powerpoint/2010/main" val="20007625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smtClean="0"/>
              <a:t>3D</a:t>
            </a:r>
            <a:r>
              <a:rPr lang="zh-CN" altLang="en-US" sz="3600" dirty="0" smtClean="0"/>
              <a:t>打印</a:t>
            </a:r>
            <a:r>
              <a:rPr lang="zh-CN" altLang="zh-CN" sz="3600" dirty="0" smtClean="0"/>
              <a:t>在教学中的应用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smtClean="0"/>
              <a:t>基</a:t>
            </a:r>
            <a:r>
              <a:rPr lang="zh-CN" altLang="zh-CN" sz="2000" dirty="0"/>
              <a:t>借助</a:t>
            </a:r>
            <a:r>
              <a:rPr lang="en-US" altLang="zh-CN" sz="2000" dirty="0"/>
              <a:t>3D</a:t>
            </a:r>
            <a:r>
              <a:rPr lang="zh-CN" altLang="zh-CN" sz="2000" dirty="0"/>
              <a:t>打印技术开展创客</a:t>
            </a:r>
            <a:r>
              <a:rPr lang="zh-CN" altLang="zh-CN" sz="2000" dirty="0" smtClean="0"/>
              <a:t>教育。</a:t>
            </a:r>
            <a:endParaRPr lang="en-US" altLang="zh-CN" sz="2000" dirty="0" smtClean="0"/>
          </a:p>
          <a:p>
            <a:pPr marL="342900" indent="-342900">
              <a:lnSpc>
                <a:spcPct val="150000"/>
              </a:lnSpc>
              <a:buFont typeface="Wingdings" panose="05000000000000000000" pitchFamily="2" charset="2"/>
              <a:buChar char="l"/>
            </a:pPr>
            <a:r>
              <a:rPr lang="zh-CN" altLang="zh-CN" sz="2000" dirty="0"/>
              <a:t>借助</a:t>
            </a:r>
            <a:r>
              <a:rPr lang="en-US" altLang="zh-CN" sz="2000" dirty="0"/>
              <a:t>3D</a:t>
            </a:r>
            <a:r>
              <a:rPr lang="zh-CN" altLang="zh-CN" sz="2000" dirty="0"/>
              <a:t>打印技术，开展</a:t>
            </a:r>
            <a:r>
              <a:rPr lang="en-US" altLang="zh-CN" sz="2000" dirty="0"/>
              <a:t>SETM</a:t>
            </a:r>
            <a:r>
              <a:rPr lang="zh-CN" altLang="zh-CN" sz="2000" dirty="0"/>
              <a:t>教育</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借助</a:t>
            </a:r>
            <a:r>
              <a:rPr lang="en-US" altLang="zh-CN" sz="2000" dirty="0"/>
              <a:t>3D</a:t>
            </a:r>
            <a:r>
              <a:rPr lang="zh-CN" altLang="zh-CN" sz="2000" dirty="0"/>
              <a:t>打印技术，开展科普课程，培养学生的科学素养</a:t>
            </a:r>
            <a:r>
              <a:rPr lang="zh-CN" altLang="zh-CN" sz="2000" dirty="0" smtClean="0"/>
              <a:t>。</a:t>
            </a:r>
            <a:endParaRPr lang="en-US" altLang="zh-CN" sz="2000" dirty="0" smtClean="0"/>
          </a:p>
        </p:txBody>
      </p:sp>
    </p:spTree>
    <p:extLst>
      <p:ext uri="{BB962C8B-B14F-4D97-AF65-F5344CB8AC3E}">
        <p14:creationId xmlns:p14="http://schemas.microsoft.com/office/powerpoint/2010/main" val="3637372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应用</a:t>
            </a:r>
            <a:r>
              <a:rPr lang="en-US" altLang="zh-CN" sz="3600" dirty="0"/>
              <a:t>3D</a:t>
            </a:r>
            <a:r>
              <a:rPr lang="zh-CN" altLang="zh-CN" sz="3600" dirty="0"/>
              <a:t>打印的教学活动过程示意图</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503565754"/>
              </p:ext>
            </p:extLst>
          </p:nvPr>
        </p:nvGraphicFramePr>
        <p:xfrm>
          <a:off x="2084438" y="1415846"/>
          <a:ext cx="7610169" cy="5229552"/>
        </p:xfrm>
        <a:graphic>
          <a:graphicData uri="http://schemas.openxmlformats.org/presentationml/2006/ole">
            <mc:AlternateContent xmlns:mc="http://schemas.openxmlformats.org/markup-compatibility/2006">
              <mc:Choice xmlns:v="urn:schemas-microsoft-com:vml" Requires="v">
                <p:oleObj spid="_x0000_s18444" name="Visio" r:id="rId4" imgW="4971890" imgH="3403775" progId="Visio.Drawing.15">
                  <p:embed/>
                </p:oleObj>
              </mc:Choice>
              <mc:Fallback>
                <p:oleObj name="Visio" r:id="rId4" imgW="4971890" imgH="3403775"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4438" y="1415846"/>
                        <a:ext cx="7610169" cy="5229552"/>
                      </a:xfrm>
                      <a:prstGeom prst="rect">
                        <a:avLst/>
                      </a:prstGeom>
                      <a:noFill/>
                    </p:spPr>
                  </p:pic>
                </p:oleObj>
              </mc:Fallback>
            </mc:AlternateContent>
          </a:graphicData>
        </a:graphic>
      </p:graphicFrame>
    </p:spTree>
    <p:extLst>
      <p:ext uri="{BB962C8B-B14F-4D97-AF65-F5344CB8AC3E}">
        <p14:creationId xmlns:p14="http://schemas.microsoft.com/office/powerpoint/2010/main" val="32828852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b="1" dirty="0" smtClean="0"/>
              <a:t>知识地图</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图示 5"/>
          <p:cNvGraphicFramePr/>
          <p:nvPr>
            <p:extLst>
              <p:ext uri="{D42A27DB-BD31-4B8C-83A1-F6EECF244321}">
                <p14:modId xmlns:p14="http://schemas.microsoft.com/office/powerpoint/2010/main" val="478481482"/>
              </p:ext>
            </p:extLst>
          </p:nvPr>
        </p:nvGraphicFramePr>
        <p:xfrm>
          <a:off x="1037968" y="1025612"/>
          <a:ext cx="9341708" cy="531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8629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借助</a:t>
            </a:r>
            <a:r>
              <a:rPr lang="en-US" altLang="zh-CN" sz="3600" dirty="0"/>
              <a:t>3D</a:t>
            </a:r>
            <a:r>
              <a:rPr lang="zh-CN" altLang="zh-CN" sz="3600" dirty="0"/>
              <a:t>打印技术开展创客教育</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rotWithShape="1">
          <a:blip r:embed="rId2"/>
          <a:srcRect l="9872" r="11029" b="16378"/>
          <a:stretch/>
        </p:blipFill>
        <p:spPr bwMode="auto">
          <a:xfrm>
            <a:off x="838200" y="1403011"/>
            <a:ext cx="5260942" cy="2603381"/>
          </a:xfrm>
          <a:prstGeom prst="rect">
            <a:avLst/>
          </a:prstGeom>
          <a:ln>
            <a:noFill/>
          </a:ln>
          <a:extLst>
            <a:ext uri="{53640926-AAD7-44D8-BBD7-CCE9431645EC}">
              <a14:shadowObscured xmlns:a14="http://schemas.microsoft.com/office/drawing/2010/main"/>
            </a:ext>
          </a:extLst>
        </p:spPr>
      </p:pic>
      <p:sp>
        <p:nvSpPr>
          <p:cNvPr id="3" name="矩形 2"/>
          <p:cNvSpPr/>
          <p:nvPr/>
        </p:nvSpPr>
        <p:spPr>
          <a:xfrm>
            <a:off x="3364659" y="5289951"/>
            <a:ext cx="2031325" cy="369332"/>
          </a:xfrm>
          <a:prstGeom prst="rect">
            <a:avLst/>
          </a:prstGeom>
        </p:spPr>
        <p:txBody>
          <a:bodyPr wrap="none">
            <a:spAutoFit/>
          </a:bodyPr>
          <a:lstStyle/>
          <a:p>
            <a:r>
              <a:rPr lang="zh-CN" altLang="zh-CN" dirty="0">
                <a:cs typeface="Times New Roman" panose="02020603050405020304" pitchFamily="18" charset="0"/>
              </a:rPr>
              <a:t>课件中展示的印章</a:t>
            </a:r>
            <a:endParaRPr lang="zh-CN" altLang="en-US" dirty="0"/>
          </a:p>
        </p:txBody>
      </p:sp>
      <p:pic>
        <p:nvPicPr>
          <p:cNvPr id="8" name="图片 7"/>
          <p:cNvPicPr/>
          <p:nvPr/>
        </p:nvPicPr>
        <p:blipFill rotWithShape="1">
          <a:blip r:embed="rId3"/>
          <a:srcRect r="7175" b="10238"/>
          <a:stretch/>
        </p:blipFill>
        <p:spPr bwMode="auto">
          <a:xfrm>
            <a:off x="5995251" y="1242319"/>
            <a:ext cx="5759973" cy="2924764"/>
          </a:xfrm>
          <a:prstGeom prst="rect">
            <a:avLst/>
          </a:prstGeom>
          <a:ln>
            <a:noFill/>
          </a:ln>
          <a:extLst>
            <a:ext uri="{53640926-AAD7-44D8-BBD7-CCE9431645EC}">
              <a14:shadowObscured xmlns:a14="http://schemas.microsoft.com/office/drawing/2010/main"/>
            </a:ext>
          </a:extLst>
        </p:spPr>
      </p:pic>
      <p:sp>
        <p:nvSpPr>
          <p:cNvPr id="7" name="矩形 6"/>
          <p:cNvSpPr/>
          <p:nvPr/>
        </p:nvSpPr>
        <p:spPr>
          <a:xfrm>
            <a:off x="7637544" y="5289951"/>
            <a:ext cx="2723823" cy="369332"/>
          </a:xfrm>
          <a:prstGeom prst="rect">
            <a:avLst/>
          </a:prstGeom>
        </p:spPr>
        <p:txBody>
          <a:bodyPr wrap="none">
            <a:spAutoFit/>
          </a:bodyPr>
          <a:lstStyle/>
          <a:p>
            <a:r>
              <a:rPr lang="en-US" altLang="zh-CN" dirty="0">
                <a:latin typeface="宋体" panose="02010600030101010101" pitchFamily="2" charset="-122"/>
                <a:cs typeface="Times New Roman" panose="02020603050405020304" pitchFamily="18" charset="0"/>
              </a:rPr>
              <a:t>3D</a:t>
            </a:r>
            <a:r>
              <a:rPr lang="zh-CN" altLang="zh-CN" dirty="0">
                <a:cs typeface="Times New Roman" panose="02020603050405020304" pitchFamily="18" charset="0"/>
              </a:rPr>
              <a:t>建模中勾画闭合的线条</a:t>
            </a:r>
            <a:endParaRPr lang="zh-CN" altLang="en-US" dirty="0"/>
          </a:p>
        </p:txBody>
      </p:sp>
    </p:spTree>
    <p:extLst>
      <p:ext uri="{BB962C8B-B14F-4D97-AF65-F5344CB8AC3E}">
        <p14:creationId xmlns:p14="http://schemas.microsoft.com/office/powerpoint/2010/main" val="3669110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借助</a:t>
            </a:r>
            <a:r>
              <a:rPr lang="en-US" altLang="zh-CN" sz="3600" dirty="0"/>
              <a:t>3D</a:t>
            </a:r>
            <a:r>
              <a:rPr lang="zh-CN" altLang="zh-CN" sz="3600" dirty="0"/>
              <a:t>打印技术开展创客教育</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rotWithShape="1">
          <a:blip r:embed="rId2"/>
          <a:srcRect l="9991" t="16864" r="19743" b="21089"/>
          <a:stretch/>
        </p:blipFill>
        <p:spPr bwMode="auto">
          <a:xfrm>
            <a:off x="1342602" y="1939532"/>
            <a:ext cx="3691311" cy="2283676"/>
          </a:xfrm>
          <a:prstGeom prst="rect">
            <a:avLst/>
          </a:prstGeom>
          <a:ln>
            <a:noFill/>
          </a:ln>
          <a:extLst>
            <a:ext uri="{53640926-AAD7-44D8-BBD7-CCE9431645EC}">
              <a14:shadowObscured xmlns:a14="http://schemas.microsoft.com/office/drawing/2010/main"/>
            </a:ext>
          </a:extLst>
        </p:spPr>
      </p:pic>
      <p:pic>
        <p:nvPicPr>
          <p:cNvPr id="10" name="图片 9"/>
          <p:cNvPicPr/>
          <p:nvPr/>
        </p:nvPicPr>
        <p:blipFill rotWithShape="1">
          <a:blip r:embed="rId3"/>
          <a:srcRect l="3742" r="47354" b="21824"/>
          <a:stretch/>
        </p:blipFill>
        <p:spPr bwMode="auto">
          <a:xfrm>
            <a:off x="5887310" y="1939532"/>
            <a:ext cx="4227651" cy="2283676"/>
          </a:xfrm>
          <a:prstGeom prst="rect">
            <a:avLst/>
          </a:prstGeom>
          <a:ln>
            <a:noFill/>
          </a:ln>
          <a:extLst>
            <a:ext uri="{53640926-AAD7-44D8-BBD7-CCE9431645EC}">
              <a14:shadowObscured xmlns:a14="http://schemas.microsoft.com/office/drawing/2010/main"/>
            </a:ext>
          </a:extLst>
        </p:spPr>
      </p:pic>
      <p:sp>
        <p:nvSpPr>
          <p:cNvPr id="5" name="矩形 4"/>
          <p:cNvSpPr/>
          <p:nvPr/>
        </p:nvSpPr>
        <p:spPr>
          <a:xfrm>
            <a:off x="7216305" y="5016328"/>
            <a:ext cx="1569660" cy="369332"/>
          </a:xfrm>
          <a:prstGeom prst="rect">
            <a:avLst/>
          </a:prstGeom>
        </p:spPr>
        <p:txBody>
          <a:bodyPr wrap="none">
            <a:spAutoFit/>
          </a:bodyPr>
          <a:lstStyle/>
          <a:p>
            <a:r>
              <a:rPr lang="zh-CN" altLang="zh-CN"/>
              <a:t>打印出的印章</a:t>
            </a:r>
            <a:endParaRPr lang="zh-CN" altLang="en-US" dirty="0"/>
          </a:p>
        </p:txBody>
      </p:sp>
      <p:sp>
        <p:nvSpPr>
          <p:cNvPr id="11" name="矩形 10"/>
          <p:cNvSpPr/>
          <p:nvPr/>
        </p:nvSpPr>
        <p:spPr>
          <a:xfrm>
            <a:off x="2662238" y="5016328"/>
            <a:ext cx="1569660" cy="369332"/>
          </a:xfrm>
          <a:prstGeom prst="rect">
            <a:avLst/>
          </a:prstGeom>
        </p:spPr>
        <p:txBody>
          <a:bodyPr wrap="none">
            <a:spAutoFit/>
          </a:bodyPr>
          <a:lstStyle/>
          <a:p>
            <a:r>
              <a:rPr lang="zh-CN" altLang="zh-CN" dirty="0">
                <a:cs typeface="Times New Roman" panose="02020603050405020304" pitchFamily="18" charset="0"/>
              </a:rPr>
              <a:t>印章的两部分</a:t>
            </a:r>
            <a:endParaRPr lang="zh-CN" altLang="en-US" dirty="0"/>
          </a:p>
        </p:txBody>
      </p:sp>
    </p:spTree>
    <p:extLst>
      <p:ext uri="{BB962C8B-B14F-4D97-AF65-F5344CB8AC3E}">
        <p14:creationId xmlns:p14="http://schemas.microsoft.com/office/powerpoint/2010/main" val="2156932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借助</a:t>
            </a:r>
            <a:r>
              <a:rPr lang="en-US" altLang="zh-CN" sz="3600" dirty="0"/>
              <a:t>3D</a:t>
            </a:r>
            <a:r>
              <a:rPr lang="zh-CN" altLang="zh-CN" sz="3600" dirty="0"/>
              <a:t>打印技术，开展</a:t>
            </a:r>
            <a:r>
              <a:rPr lang="en-US" altLang="zh-CN" sz="3600" dirty="0"/>
              <a:t>SETM</a:t>
            </a:r>
            <a:r>
              <a:rPr lang="zh-CN" altLang="zh-CN" sz="3600" dirty="0"/>
              <a:t>教育</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4987148" y="5510034"/>
            <a:ext cx="1569660" cy="369332"/>
          </a:xfrm>
          <a:prstGeom prst="rect">
            <a:avLst/>
          </a:prstGeom>
        </p:spPr>
        <p:txBody>
          <a:bodyPr wrap="none">
            <a:spAutoFit/>
          </a:bodyPr>
          <a:lstStyle/>
          <a:p>
            <a:r>
              <a:rPr lang="zh-CN" altLang="zh-CN" dirty="0"/>
              <a:t>教师展示环节</a:t>
            </a:r>
            <a:endParaRPr lang="zh-CN" altLang="en-US" dirty="0"/>
          </a:p>
        </p:txBody>
      </p:sp>
      <p:pic>
        <p:nvPicPr>
          <p:cNvPr id="6" name="图片 5"/>
          <p:cNvPicPr/>
          <p:nvPr/>
        </p:nvPicPr>
        <p:blipFill>
          <a:blip r:embed="rId2"/>
          <a:stretch>
            <a:fillRect/>
          </a:stretch>
        </p:blipFill>
        <p:spPr>
          <a:xfrm>
            <a:off x="948688" y="1511535"/>
            <a:ext cx="9910990" cy="3720341"/>
          </a:xfrm>
          <a:prstGeom prst="rect">
            <a:avLst/>
          </a:prstGeom>
        </p:spPr>
      </p:pic>
    </p:spTree>
    <p:extLst>
      <p:ext uri="{BB962C8B-B14F-4D97-AF65-F5344CB8AC3E}">
        <p14:creationId xmlns:p14="http://schemas.microsoft.com/office/powerpoint/2010/main" val="24995749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借助</a:t>
            </a:r>
            <a:r>
              <a:rPr lang="en-US" altLang="zh-CN" sz="3600" dirty="0"/>
              <a:t>3D</a:t>
            </a:r>
            <a:r>
              <a:rPr lang="zh-CN" altLang="zh-CN" sz="3600" dirty="0"/>
              <a:t>打印技术，开展</a:t>
            </a:r>
            <a:r>
              <a:rPr lang="en-US" altLang="zh-CN" sz="3600" dirty="0"/>
              <a:t>SETM</a:t>
            </a:r>
            <a:r>
              <a:rPr lang="zh-CN" altLang="zh-CN" sz="3600" dirty="0"/>
              <a:t>教育</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C:\Users\tt\Desktop\intel-project-b[00_02_26][20170623-122536-6].BMP"/>
          <p:cNvPicPr/>
          <p:nvPr/>
        </p:nvPicPr>
        <p:blipFill>
          <a:blip r:embed="rId2">
            <a:extLst>
              <a:ext uri="{28A0092B-C50C-407E-A947-70E740481C1C}">
                <a14:useLocalDpi xmlns:a14="http://schemas.microsoft.com/office/drawing/2010/main" val="0"/>
              </a:ext>
            </a:extLst>
          </a:blip>
          <a:srcRect/>
          <a:stretch>
            <a:fillRect/>
          </a:stretch>
        </p:blipFill>
        <p:spPr bwMode="auto">
          <a:xfrm>
            <a:off x="1643307" y="1511535"/>
            <a:ext cx="3616850" cy="2023517"/>
          </a:xfrm>
          <a:prstGeom prst="rect">
            <a:avLst/>
          </a:prstGeom>
          <a:noFill/>
          <a:ln>
            <a:noFill/>
          </a:ln>
        </p:spPr>
      </p:pic>
      <p:pic>
        <p:nvPicPr>
          <p:cNvPr id="8" name="图片 7" descr="C:\Users\tt\Desktop\intel-project-b[00_02_32][20170623-122500-5].BMP"/>
          <p:cNvPicPr/>
          <p:nvPr/>
        </p:nvPicPr>
        <p:blipFill>
          <a:blip r:embed="rId3">
            <a:extLst>
              <a:ext uri="{28A0092B-C50C-407E-A947-70E740481C1C}">
                <a14:useLocalDpi xmlns:a14="http://schemas.microsoft.com/office/drawing/2010/main" val="0"/>
              </a:ext>
            </a:extLst>
          </a:blip>
          <a:srcRect/>
          <a:stretch>
            <a:fillRect/>
          </a:stretch>
        </p:blipFill>
        <p:spPr bwMode="auto">
          <a:xfrm>
            <a:off x="6655977" y="1511535"/>
            <a:ext cx="3770067" cy="2023517"/>
          </a:xfrm>
          <a:prstGeom prst="rect">
            <a:avLst/>
          </a:prstGeom>
          <a:noFill/>
          <a:ln>
            <a:noFill/>
          </a:ln>
        </p:spPr>
      </p:pic>
      <p:sp>
        <p:nvSpPr>
          <p:cNvPr id="3" name="矩形 2"/>
          <p:cNvSpPr/>
          <p:nvPr/>
        </p:nvSpPr>
        <p:spPr>
          <a:xfrm>
            <a:off x="1974404" y="3900175"/>
            <a:ext cx="2954655" cy="369332"/>
          </a:xfrm>
          <a:prstGeom prst="rect">
            <a:avLst/>
          </a:prstGeom>
        </p:spPr>
        <p:txBody>
          <a:bodyPr wrap="none">
            <a:spAutoFit/>
          </a:bodyPr>
          <a:lstStyle/>
          <a:p>
            <a:r>
              <a:rPr lang="zh-CN" altLang="zh-CN" dirty="0">
                <a:cs typeface="Times New Roman" panose="02020603050405020304" pitchFamily="18" charset="0"/>
              </a:rPr>
              <a:t>教师指导下的部件三维建模</a:t>
            </a:r>
            <a:endParaRPr lang="zh-CN" altLang="en-US" dirty="0"/>
          </a:p>
        </p:txBody>
      </p:sp>
      <p:sp>
        <p:nvSpPr>
          <p:cNvPr id="9" name="矩形 8"/>
          <p:cNvSpPr/>
          <p:nvPr/>
        </p:nvSpPr>
        <p:spPr>
          <a:xfrm>
            <a:off x="7640763" y="3900175"/>
            <a:ext cx="1800493" cy="369332"/>
          </a:xfrm>
          <a:prstGeom prst="rect">
            <a:avLst/>
          </a:prstGeom>
        </p:spPr>
        <p:txBody>
          <a:bodyPr wrap="none">
            <a:spAutoFit/>
          </a:bodyPr>
          <a:lstStyle/>
          <a:p>
            <a:r>
              <a:rPr lang="en-US" altLang="zh-CN" dirty="0">
                <a:latin typeface="宋体" panose="02010600030101010101" pitchFamily="2" charset="-122"/>
                <a:cs typeface="Times New Roman" panose="02020603050405020304" pitchFamily="18" charset="0"/>
              </a:rPr>
              <a:t>3D</a:t>
            </a:r>
            <a:r>
              <a:rPr lang="zh-CN" altLang="zh-CN" dirty="0">
                <a:cs typeface="Times New Roman" panose="02020603050405020304" pitchFamily="18" charset="0"/>
              </a:rPr>
              <a:t>打印桥梁部件</a:t>
            </a:r>
            <a:endParaRPr lang="zh-CN" altLang="en-US" dirty="0"/>
          </a:p>
        </p:txBody>
      </p:sp>
      <p:pic>
        <p:nvPicPr>
          <p:cNvPr id="10" name="图片 9" descr="C:\Users\tt\Desktop\intel-project-b[00_02_36][20170623-162909-1].BMP"/>
          <p:cNvPicPr/>
          <p:nvPr/>
        </p:nvPicPr>
        <p:blipFill>
          <a:blip r:embed="rId4">
            <a:extLst>
              <a:ext uri="{28A0092B-C50C-407E-A947-70E740481C1C}">
                <a14:useLocalDpi xmlns:a14="http://schemas.microsoft.com/office/drawing/2010/main" val="0"/>
              </a:ext>
            </a:extLst>
          </a:blip>
          <a:srcRect/>
          <a:stretch>
            <a:fillRect/>
          </a:stretch>
        </p:blipFill>
        <p:spPr bwMode="auto">
          <a:xfrm>
            <a:off x="1643306" y="4387643"/>
            <a:ext cx="3720545" cy="1702072"/>
          </a:xfrm>
          <a:prstGeom prst="rect">
            <a:avLst/>
          </a:prstGeom>
          <a:noFill/>
          <a:ln>
            <a:noFill/>
          </a:ln>
        </p:spPr>
      </p:pic>
      <p:pic>
        <p:nvPicPr>
          <p:cNvPr id="11" name="图片 10" descr="C:\Users\tt\Desktop\intel-project-b[00_02_44][20170623-122347-2].BMP"/>
          <p:cNvPicPr/>
          <p:nvPr/>
        </p:nvPicPr>
        <p:blipFill>
          <a:blip r:embed="rId5">
            <a:extLst>
              <a:ext uri="{28A0092B-C50C-407E-A947-70E740481C1C}">
                <a14:useLocalDpi xmlns:a14="http://schemas.microsoft.com/office/drawing/2010/main" val="0"/>
              </a:ext>
            </a:extLst>
          </a:blip>
          <a:srcRect/>
          <a:stretch>
            <a:fillRect/>
          </a:stretch>
        </p:blipFill>
        <p:spPr bwMode="auto">
          <a:xfrm>
            <a:off x="6655977" y="4269506"/>
            <a:ext cx="3836056" cy="1707087"/>
          </a:xfrm>
          <a:prstGeom prst="rect">
            <a:avLst/>
          </a:prstGeom>
          <a:noFill/>
          <a:ln>
            <a:noFill/>
          </a:ln>
        </p:spPr>
      </p:pic>
      <p:sp>
        <p:nvSpPr>
          <p:cNvPr id="12" name="矩形 11"/>
          <p:cNvSpPr/>
          <p:nvPr/>
        </p:nvSpPr>
        <p:spPr>
          <a:xfrm>
            <a:off x="2666901" y="6231719"/>
            <a:ext cx="1569660" cy="369332"/>
          </a:xfrm>
          <a:prstGeom prst="rect">
            <a:avLst/>
          </a:prstGeom>
        </p:spPr>
        <p:txBody>
          <a:bodyPr wrap="none">
            <a:spAutoFit/>
          </a:bodyPr>
          <a:lstStyle/>
          <a:p>
            <a:r>
              <a:rPr lang="zh-CN" altLang="zh-CN" smtClean="0">
                <a:cs typeface="Times New Roman" panose="02020603050405020304" pitchFamily="18" charset="0"/>
              </a:rPr>
              <a:t>桥梁部件安装</a:t>
            </a:r>
            <a:endParaRPr lang="zh-CN" altLang="en-US" dirty="0"/>
          </a:p>
        </p:txBody>
      </p:sp>
      <p:sp>
        <p:nvSpPr>
          <p:cNvPr id="13" name="矩形 12"/>
          <p:cNvSpPr/>
          <p:nvPr/>
        </p:nvSpPr>
        <p:spPr>
          <a:xfrm>
            <a:off x="7409931" y="6089715"/>
            <a:ext cx="2031325" cy="369332"/>
          </a:xfrm>
          <a:prstGeom prst="rect">
            <a:avLst/>
          </a:prstGeom>
        </p:spPr>
        <p:txBody>
          <a:bodyPr wrap="none">
            <a:spAutoFit/>
          </a:bodyPr>
          <a:lstStyle/>
          <a:p>
            <a:r>
              <a:rPr lang="zh-CN" altLang="zh-CN" dirty="0">
                <a:cs typeface="Times New Roman" panose="02020603050405020304" pitchFamily="18" charset="0"/>
              </a:rPr>
              <a:t>桥梁荷载承重测试</a:t>
            </a:r>
            <a:endParaRPr lang="zh-CN" altLang="en-US" dirty="0"/>
          </a:p>
        </p:txBody>
      </p:sp>
    </p:spTree>
    <p:extLst>
      <p:ext uri="{BB962C8B-B14F-4D97-AF65-F5344CB8AC3E}">
        <p14:creationId xmlns:p14="http://schemas.microsoft.com/office/powerpoint/2010/main" val="3377454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fontScale="90000"/>
          </a:bodyPr>
          <a:lstStyle/>
          <a:p>
            <a:r>
              <a:rPr lang="zh-CN" altLang="zh-CN" sz="3600" dirty="0"/>
              <a:t>借助</a:t>
            </a:r>
            <a:r>
              <a:rPr lang="en-US" altLang="zh-CN" sz="3600" dirty="0"/>
              <a:t>3D</a:t>
            </a:r>
            <a:r>
              <a:rPr lang="zh-CN" altLang="zh-CN" sz="3600" dirty="0"/>
              <a:t>打印技术，开展科普课程，培养学生的科学素养</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http://chem188.cn/Article/UploadFiles/201107/2011070509083167.png"/>
          <p:cNvPicPr/>
          <p:nvPr/>
        </p:nvPicPr>
        <p:blipFill>
          <a:blip r:embed="rId2">
            <a:extLst>
              <a:ext uri="{28A0092B-C50C-407E-A947-70E740481C1C}">
                <a14:useLocalDpi xmlns:a14="http://schemas.microsoft.com/office/drawing/2010/main" val="0"/>
              </a:ext>
            </a:extLst>
          </a:blip>
          <a:srcRect/>
          <a:stretch>
            <a:fillRect/>
          </a:stretch>
        </p:blipFill>
        <p:spPr bwMode="auto">
          <a:xfrm>
            <a:off x="1954884" y="1818189"/>
            <a:ext cx="3314700" cy="3093176"/>
          </a:xfrm>
          <a:prstGeom prst="rect">
            <a:avLst/>
          </a:prstGeom>
          <a:noFill/>
          <a:ln>
            <a:noFill/>
          </a:ln>
        </p:spPr>
      </p:pic>
      <p:pic>
        <p:nvPicPr>
          <p:cNvPr id="7" name="图片 6" descr="http://www.nobook.com.cn/d/file/hy11/2014-10-29/97b468bd336a6fc22d1893d32b91dc8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355" y="1818189"/>
            <a:ext cx="4078958" cy="3093176"/>
          </a:xfrm>
          <a:prstGeom prst="rect">
            <a:avLst/>
          </a:prstGeom>
          <a:noFill/>
          <a:ln>
            <a:noFill/>
          </a:ln>
        </p:spPr>
      </p:pic>
      <p:sp>
        <p:nvSpPr>
          <p:cNvPr id="3" name="矩形 2"/>
          <p:cNvSpPr/>
          <p:nvPr/>
        </p:nvSpPr>
        <p:spPr>
          <a:xfrm>
            <a:off x="2596571" y="5583142"/>
            <a:ext cx="2031325" cy="369332"/>
          </a:xfrm>
          <a:prstGeom prst="rect">
            <a:avLst/>
          </a:prstGeom>
        </p:spPr>
        <p:txBody>
          <a:bodyPr wrap="none">
            <a:spAutoFit/>
          </a:bodyPr>
          <a:lstStyle/>
          <a:p>
            <a:r>
              <a:rPr lang="zh-CN" altLang="zh-CN" smtClean="0">
                <a:cs typeface="Times New Roman" panose="02020603050405020304" pitchFamily="18" charset="0"/>
              </a:rPr>
              <a:t>乙烯分子结构模型</a:t>
            </a:r>
            <a:endParaRPr lang="zh-CN" altLang="en-US" dirty="0"/>
          </a:p>
        </p:txBody>
      </p:sp>
      <p:sp>
        <p:nvSpPr>
          <p:cNvPr id="8" name="矩形 7"/>
          <p:cNvSpPr/>
          <p:nvPr/>
        </p:nvSpPr>
        <p:spPr>
          <a:xfrm>
            <a:off x="7696004" y="5583142"/>
            <a:ext cx="1569660" cy="369332"/>
          </a:xfrm>
          <a:prstGeom prst="rect">
            <a:avLst/>
          </a:prstGeom>
        </p:spPr>
        <p:txBody>
          <a:bodyPr wrap="none">
            <a:spAutoFit/>
          </a:bodyPr>
          <a:lstStyle/>
          <a:p>
            <a:r>
              <a:rPr lang="zh-CN" altLang="zh-CN" dirty="0">
                <a:cs typeface="Times New Roman" panose="02020603050405020304" pitchFamily="18" charset="0"/>
              </a:rPr>
              <a:t>化学分子建模</a:t>
            </a:r>
            <a:endParaRPr lang="zh-CN" altLang="en-US" dirty="0"/>
          </a:p>
        </p:txBody>
      </p:sp>
    </p:spTree>
    <p:extLst>
      <p:ext uri="{BB962C8B-B14F-4D97-AF65-F5344CB8AC3E}">
        <p14:creationId xmlns:p14="http://schemas.microsoft.com/office/powerpoint/2010/main" val="18966284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VR</a:t>
            </a:r>
            <a:r>
              <a:rPr lang="zh-CN" altLang="zh-CN" sz="3600" dirty="0"/>
              <a:t>技术概述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048364" y="1247422"/>
            <a:ext cx="10095271" cy="4542847"/>
          </a:xfrm>
          <a:prstGeom prst="rect">
            <a:avLst/>
          </a:prstGeom>
        </p:spPr>
        <p:txBody>
          <a:bodyPr wrap="square">
            <a:spAutoFit/>
          </a:bodyPr>
          <a:lstStyle/>
          <a:p>
            <a:pPr indent="304800" algn="just">
              <a:lnSpc>
                <a:spcPct val="150000"/>
              </a:lnSpc>
              <a:spcAft>
                <a:spcPts val="0"/>
              </a:spcAft>
            </a:pPr>
            <a:r>
              <a:rPr lang="zh-CN" altLang="zh-CN" sz="2800" dirty="0"/>
              <a:t>虚拟现实</a:t>
            </a:r>
            <a:r>
              <a:rPr lang="en-US" altLang="zh-CN" sz="2800" dirty="0"/>
              <a:t>(Virtual Reality</a:t>
            </a:r>
            <a:r>
              <a:rPr lang="zh-CN" altLang="zh-CN" sz="2800" dirty="0"/>
              <a:t>即</a:t>
            </a:r>
            <a:r>
              <a:rPr lang="en-US" altLang="zh-CN" sz="2800" dirty="0"/>
              <a:t> VR)</a:t>
            </a:r>
            <a:r>
              <a:rPr lang="zh-CN" altLang="zh-CN" sz="2800" dirty="0"/>
              <a:t>是以计算机技术为核心，结合相关科学技术，生成在视、听、触感等方面与真实环境高度近似的数字化环境，是一种基于三维动态视景的、多信息融合的、交互式的、实体行为仿真的模拟信息系统。通过利用计算机生成的模拟环境，能够使用户沉浸到该环境中，如图</a:t>
            </a:r>
            <a:r>
              <a:rPr lang="en-US" altLang="zh-CN" sz="2800" dirty="0"/>
              <a:t>9-5-1</a:t>
            </a:r>
            <a:r>
              <a:rPr lang="zh-CN" altLang="zh-CN" sz="2800" dirty="0"/>
              <a:t>所示。借助必要的装备，用户还可以与数字化环境中的对象进行交互作用，从而产生“身临其境”的感受和体验。</a:t>
            </a:r>
            <a:endParaRPr lang="zh-CN" altLang="zh-CN" sz="2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01508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VR</a:t>
            </a:r>
            <a:r>
              <a:rPr lang="zh-CN" altLang="zh-CN" sz="3600" dirty="0"/>
              <a:t>技术概述</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9" name="图片 8" descr="http://www.vision3d.com.cn/vrweb/solution/kyjx/img/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10390"/>
            <a:ext cx="5452397" cy="2361883"/>
          </a:xfrm>
          <a:prstGeom prst="rect">
            <a:avLst/>
          </a:prstGeom>
          <a:noFill/>
          <a:ln>
            <a:noFill/>
          </a:ln>
        </p:spPr>
      </p:pic>
      <p:sp>
        <p:nvSpPr>
          <p:cNvPr id="5" name="矩形 4"/>
          <p:cNvSpPr/>
          <p:nvPr/>
        </p:nvSpPr>
        <p:spPr>
          <a:xfrm>
            <a:off x="1526777" y="4699508"/>
            <a:ext cx="3238387" cy="369332"/>
          </a:xfrm>
          <a:prstGeom prst="rect">
            <a:avLst/>
          </a:prstGeom>
        </p:spPr>
        <p:txBody>
          <a:bodyPr wrap="none">
            <a:spAutoFit/>
          </a:bodyPr>
          <a:lstStyle/>
          <a:p>
            <a:r>
              <a:rPr lang="zh-CN" altLang="zh-CN" dirty="0">
                <a:cs typeface="Times New Roman" panose="02020603050405020304" pitchFamily="18" charset="0"/>
              </a:rPr>
              <a:t> 用户与虚拟环境中的对象交互</a:t>
            </a:r>
            <a:endParaRPr lang="zh-CN" altLang="en-US" dirty="0"/>
          </a:p>
        </p:txBody>
      </p:sp>
      <p:pic>
        <p:nvPicPr>
          <p:cNvPr id="11" name="图片 10"/>
          <p:cNvPicPr/>
          <p:nvPr/>
        </p:nvPicPr>
        <p:blipFill rotWithShape="1">
          <a:blip r:embed="rId3"/>
          <a:srcRect t="3488" r="2053" b="8538"/>
          <a:stretch/>
        </p:blipFill>
        <p:spPr bwMode="auto">
          <a:xfrm>
            <a:off x="6449962" y="1610389"/>
            <a:ext cx="4903838" cy="2705971"/>
          </a:xfrm>
          <a:prstGeom prst="rect">
            <a:avLst/>
          </a:prstGeom>
          <a:ln>
            <a:noFill/>
          </a:ln>
          <a:extLst>
            <a:ext uri="{53640926-AAD7-44D8-BBD7-CCE9431645EC}">
              <a14:shadowObscured xmlns:a14="http://schemas.microsoft.com/office/drawing/2010/main"/>
            </a:ext>
          </a:extLst>
        </p:spPr>
      </p:pic>
      <p:sp>
        <p:nvSpPr>
          <p:cNvPr id="12" name="矩形 11"/>
          <p:cNvSpPr/>
          <p:nvPr/>
        </p:nvSpPr>
        <p:spPr>
          <a:xfrm>
            <a:off x="8290344" y="4780337"/>
            <a:ext cx="1569660" cy="369332"/>
          </a:xfrm>
          <a:prstGeom prst="rect">
            <a:avLst/>
          </a:prstGeom>
        </p:spPr>
        <p:txBody>
          <a:bodyPr wrap="none">
            <a:spAutoFit/>
          </a:bodyPr>
          <a:lstStyle/>
          <a:p>
            <a:r>
              <a:rPr lang="en-US" altLang="zh-CN" dirty="0">
                <a:latin typeface="宋体" panose="02010600030101010101" pitchFamily="2" charset="-122"/>
                <a:cs typeface="Times New Roman" panose="02020603050405020304" pitchFamily="18" charset="0"/>
              </a:rPr>
              <a:t>VR</a:t>
            </a:r>
            <a:r>
              <a:rPr lang="zh-CN" altLang="zh-CN" dirty="0">
                <a:cs typeface="Times New Roman" panose="02020603050405020304" pitchFamily="18" charset="0"/>
              </a:rPr>
              <a:t>的技术基础</a:t>
            </a:r>
            <a:endParaRPr lang="zh-CN" altLang="en-US" dirty="0"/>
          </a:p>
        </p:txBody>
      </p:sp>
    </p:spTree>
    <p:extLst>
      <p:ext uri="{BB962C8B-B14F-4D97-AF65-F5344CB8AC3E}">
        <p14:creationId xmlns:p14="http://schemas.microsoft.com/office/powerpoint/2010/main" val="38074533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VR</a:t>
            </a:r>
            <a:r>
              <a:rPr lang="zh-CN" altLang="zh-CN" sz="3600" dirty="0"/>
              <a:t>技术的教育应用案例</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2400657"/>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基于</a:t>
            </a:r>
            <a:r>
              <a:rPr lang="en-US" altLang="zh-CN" sz="2000" dirty="0"/>
              <a:t>VR</a:t>
            </a:r>
            <a:r>
              <a:rPr lang="zh-CN" altLang="zh-CN" sz="2000" dirty="0"/>
              <a:t>技术可以实现交互式</a:t>
            </a:r>
            <a:r>
              <a:rPr lang="zh-CN" altLang="zh-CN" sz="2000" dirty="0" smtClean="0"/>
              <a:t>教学</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VR</a:t>
            </a:r>
            <a:r>
              <a:rPr lang="zh-CN" altLang="zh-CN" sz="2000" dirty="0"/>
              <a:t>技术可以开展探究型教学活动</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VR</a:t>
            </a:r>
            <a:r>
              <a:rPr lang="zh-CN" altLang="zh-CN" sz="2000" dirty="0"/>
              <a:t>技术可以实现学习者的虚拟校园生活</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VR</a:t>
            </a:r>
            <a:r>
              <a:rPr lang="zh-CN" altLang="zh-CN" sz="2000" dirty="0"/>
              <a:t>技术为学习者提供职场实训和虚拟创业</a:t>
            </a:r>
            <a:r>
              <a:rPr lang="zh-CN" altLang="zh-CN" sz="2000" dirty="0" smtClean="0"/>
              <a:t>功能</a:t>
            </a:r>
            <a:r>
              <a:rPr lang="zh-CN" altLang="en-US"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VR</a:t>
            </a:r>
            <a:r>
              <a:rPr lang="zh-CN" altLang="zh-CN" sz="2000" dirty="0"/>
              <a:t>技术为学习者提供虚拟学</a:t>
            </a:r>
            <a:r>
              <a:rPr lang="zh-CN" altLang="zh-CN" sz="2000" dirty="0" smtClean="0"/>
              <a:t>伴</a:t>
            </a:r>
            <a:r>
              <a:rPr lang="zh-CN" altLang="en-US" sz="2000" dirty="0" smtClean="0"/>
              <a:t>。</a:t>
            </a:r>
            <a:endParaRPr lang="en-US" altLang="zh-CN" sz="2000" dirty="0" smtClean="0"/>
          </a:p>
        </p:txBody>
      </p:sp>
    </p:spTree>
    <p:extLst>
      <p:ext uri="{BB962C8B-B14F-4D97-AF65-F5344CB8AC3E}">
        <p14:creationId xmlns:p14="http://schemas.microsoft.com/office/powerpoint/2010/main" val="42523992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30829"/>
            <a:ext cx="10515600" cy="781287"/>
          </a:xfrm>
        </p:spPr>
        <p:txBody>
          <a:bodyPr>
            <a:normAutofit/>
          </a:bodyPr>
          <a:lstStyle/>
          <a:p>
            <a:r>
              <a:rPr lang="zh-CN" altLang="zh-CN" sz="3600" dirty="0"/>
              <a:t>基于</a:t>
            </a:r>
            <a:r>
              <a:rPr lang="en-US" altLang="zh-CN" sz="3600" dirty="0"/>
              <a:t>VR</a:t>
            </a:r>
            <a:r>
              <a:rPr lang="zh-CN" altLang="zh-CN" sz="3600" dirty="0"/>
              <a:t>技术可以实现交互式教学</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虚拟现实”的图片搜索结果"/>
          <p:cNvPicPr/>
          <p:nvPr/>
        </p:nvPicPr>
        <p:blipFill>
          <a:blip r:embed="rId2" cstate="print">
            <a:extLst>
              <a:ext uri="{28A0092B-C50C-407E-A947-70E740481C1C}">
                <a14:useLocalDpi xmlns:a14="http://schemas.microsoft.com/office/drawing/2010/main" val="0"/>
              </a:ext>
            </a:extLst>
          </a:blip>
          <a:srcRect t="2" r="19997" b="-2135"/>
          <a:stretch>
            <a:fillRect/>
          </a:stretch>
        </p:blipFill>
        <p:spPr bwMode="auto">
          <a:xfrm>
            <a:off x="6523880" y="2372042"/>
            <a:ext cx="3018155" cy="2113915"/>
          </a:xfrm>
          <a:prstGeom prst="rect">
            <a:avLst/>
          </a:prstGeom>
          <a:noFill/>
          <a:ln>
            <a:noFill/>
          </a:ln>
        </p:spPr>
      </p:pic>
      <p:sp>
        <p:nvSpPr>
          <p:cNvPr id="3" name="矩形 2"/>
          <p:cNvSpPr/>
          <p:nvPr/>
        </p:nvSpPr>
        <p:spPr>
          <a:xfrm>
            <a:off x="7478959" y="4846992"/>
            <a:ext cx="1107996" cy="369332"/>
          </a:xfrm>
          <a:prstGeom prst="rect">
            <a:avLst/>
          </a:prstGeom>
        </p:spPr>
        <p:txBody>
          <a:bodyPr wrap="none">
            <a:spAutoFit/>
          </a:bodyPr>
          <a:lstStyle/>
          <a:p>
            <a:r>
              <a:rPr lang="zh-CN" altLang="zh-CN" dirty="0">
                <a:solidFill>
                  <a:srgbClr val="333333"/>
                </a:solidFill>
                <a:latin typeface="Arial" panose="020B0604020202020204" pitchFamily="34" charset="0"/>
                <a:cs typeface="Arial" panose="020B0604020202020204" pitchFamily="34" charset="0"/>
              </a:rPr>
              <a:t>触觉反馈</a:t>
            </a:r>
            <a:endParaRPr lang="zh-CN" altLang="en-US" dirty="0"/>
          </a:p>
        </p:txBody>
      </p:sp>
      <p:sp>
        <p:nvSpPr>
          <p:cNvPr id="7" name="Rectangle 4"/>
          <p:cNvSpPr>
            <a:spLocks noChangeArrowheads="1"/>
          </p:cNvSpPr>
          <p:nvPr/>
        </p:nvSpPr>
        <p:spPr bwMode="auto">
          <a:xfrm>
            <a:off x="-235974" y="-334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2531" name="图片 39" descr="“虚拟现实”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284" y="2372042"/>
            <a:ext cx="3225800" cy="20129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725286" y="4846992"/>
            <a:ext cx="1569660" cy="369332"/>
          </a:xfrm>
          <a:prstGeom prst="rect">
            <a:avLst/>
          </a:prstGeom>
        </p:spPr>
        <p:txBody>
          <a:bodyPr wrap="none">
            <a:spAutoFit/>
          </a:bodyPr>
          <a:lstStyle/>
          <a:p>
            <a:r>
              <a:rPr lang="zh-CN" altLang="zh-CN" dirty="0">
                <a:cs typeface="Times New Roman" panose="02020603050405020304" pitchFamily="18" charset="0"/>
              </a:rPr>
              <a:t>用户头部跟踪</a:t>
            </a:r>
            <a:endParaRPr lang="zh-CN" altLang="en-US" dirty="0"/>
          </a:p>
        </p:txBody>
      </p:sp>
    </p:spTree>
    <p:extLst>
      <p:ext uri="{BB962C8B-B14F-4D97-AF65-F5344CB8AC3E}">
        <p14:creationId xmlns:p14="http://schemas.microsoft.com/office/powerpoint/2010/main" val="3345552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30829"/>
            <a:ext cx="10515600" cy="781287"/>
          </a:xfrm>
        </p:spPr>
        <p:txBody>
          <a:bodyPr>
            <a:normAutofit/>
          </a:bodyPr>
          <a:lstStyle/>
          <a:p>
            <a:r>
              <a:rPr lang="zh-CN" altLang="zh-CN" sz="3600" dirty="0"/>
              <a:t>基于</a:t>
            </a:r>
            <a:r>
              <a:rPr lang="en-US" altLang="zh-CN" sz="3600" dirty="0"/>
              <a:t>VR</a:t>
            </a:r>
            <a:r>
              <a:rPr lang="zh-CN" altLang="zh-CN" sz="3600" dirty="0"/>
              <a:t>技术可以开展探究型教学活动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235974" y="-334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http://img3.d17.cc/group1/M01/01/BF/wKgAK1fvn4iIb3L_AAE4235ubDMAAA8CQMUz18AATjz82.jpeg"/>
          <p:cNvPicPr/>
          <p:nvPr/>
        </p:nvPicPr>
        <p:blipFill>
          <a:blip r:embed="rId2">
            <a:extLst>
              <a:ext uri="{28A0092B-C50C-407E-A947-70E740481C1C}">
                <a14:useLocalDpi xmlns:a14="http://schemas.microsoft.com/office/drawing/2010/main" val="0"/>
              </a:ext>
            </a:extLst>
          </a:blip>
          <a:srcRect/>
          <a:stretch>
            <a:fillRect/>
          </a:stretch>
        </p:blipFill>
        <p:spPr bwMode="auto">
          <a:xfrm>
            <a:off x="2105594" y="1142726"/>
            <a:ext cx="7104394" cy="3391567"/>
          </a:xfrm>
          <a:prstGeom prst="rect">
            <a:avLst/>
          </a:prstGeom>
          <a:noFill/>
          <a:ln>
            <a:noFill/>
          </a:ln>
        </p:spPr>
      </p:pic>
      <p:sp>
        <p:nvSpPr>
          <p:cNvPr id="5" name="矩形 4"/>
          <p:cNvSpPr/>
          <p:nvPr/>
        </p:nvSpPr>
        <p:spPr>
          <a:xfrm>
            <a:off x="5075196" y="5242817"/>
            <a:ext cx="1569660" cy="369332"/>
          </a:xfrm>
          <a:prstGeom prst="rect">
            <a:avLst/>
          </a:prstGeom>
        </p:spPr>
        <p:txBody>
          <a:bodyPr wrap="none">
            <a:spAutoFit/>
          </a:bodyPr>
          <a:lstStyle/>
          <a:p>
            <a:r>
              <a:rPr lang="zh-CN" altLang="zh-CN" dirty="0">
                <a:cs typeface="Times New Roman" panose="02020603050405020304" pitchFamily="18" charset="0"/>
              </a:rPr>
              <a:t>虚拟驾驶教学</a:t>
            </a:r>
            <a:endParaRPr lang="zh-CN" altLang="en-US" dirty="0"/>
          </a:p>
        </p:txBody>
      </p:sp>
    </p:spTree>
    <p:extLst>
      <p:ext uri="{BB962C8B-B14F-4D97-AF65-F5344CB8AC3E}">
        <p14:creationId xmlns:p14="http://schemas.microsoft.com/office/powerpoint/2010/main" val="1847347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智慧教室概述</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637731"/>
            <a:ext cx="9315734" cy="4461093"/>
          </a:xfrm>
          <a:prstGeom prst="rect">
            <a:avLst/>
          </a:prstGeom>
          <a:noFill/>
        </p:spPr>
        <p:txBody>
          <a:bodyPr wrap="square" rtlCol="0">
            <a:spAutoFit/>
          </a:bodyPr>
          <a:lstStyle/>
          <a:p>
            <a:pPr indent="457200">
              <a:lnSpc>
                <a:spcPct val="150000"/>
              </a:lnSpc>
            </a:pPr>
            <a:r>
              <a:rPr lang="zh-CN" altLang="zh-CN" sz="2400" dirty="0"/>
              <a:t>智慧教室的概念可以追溯到</a:t>
            </a:r>
            <a:r>
              <a:rPr lang="en-US" altLang="zh-CN" sz="2400" dirty="0"/>
              <a:t>1988</a:t>
            </a:r>
            <a:r>
              <a:rPr lang="zh-CN" altLang="zh-CN" sz="2400" dirty="0"/>
              <a:t>年雷西尼奥在《教育技术的实践应用》中提出的</a:t>
            </a:r>
            <a:r>
              <a:rPr lang="en-US" altLang="zh-CN" sz="2400" dirty="0"/>
              <a:t>Smart-Classroom</a:t>
            </a:r>
            <a:r>
              <a:rPr lang="zh-CN" altLang="zh-CN" sz="2400" dirty="0"/>
              <a:t>。今天，</a:t>
            </a:r>
            <a:r>
              <a:rPr lang="en-US" altLang="zh-CN" sz="2400" dirty="0"/>
              <a:t>ICT</a:t>
            </a:r>
            <a:r>
              <a:rPr lang="zh-CN" altLang="zh-CN" sz="2400" dirty="0"/>
              <a:t>已经深度融合于教学中（</a:t>
            </a:r>
            <a:r>
              <a:rPr lang="en-US" altLang="zh-CN" sz="2400" dirty="0"/>
              <a:t>ICT</a:t>
            </a:r>
            <a:r>
              <a:rPr lang="zh-CN" altLang="zh-CN" sz="2400" dirty="0"/>
              <a:t>是信息</a:t>
            </a:r>
            <a:r>
              <a:rPr lang="en-US" altLang="zh-CN" sz="2400" dirty="0"/>
              <a:t>Information</a:t>
            </a:r>
            <a:r>
              <a:rPr lang="zh-CN" altLang="zh-CN" sz="2400" dirty="0"/>
              <a:t>、通信</a:t>
            </a:r>
            <a:r>
              <a:rPr lang="en-US" altLang="zh-CN" sz="2400" dirty="0"/>
              <a:t>Communication</a:t>
            </a:r>
            <a:r>
              <a:rPr lang="zh-CN" altLang="zh-CN" sz="2400" dirty="0"/>
              <a:t>和技术</a:t>
            </a:r>
            <a:r>
              <a:rPr lang="en-US" altLang="zh-CN" sz="2400" dirty="0"/>
              <a:t>Technology</a:t>
            </a:r>
            <a:r>
              <a:rPr lang="zh-CN" altLang="zh-CN" sz="2400" dirty="0"/>
              <a:t>的简称）。这使得传统的多媒体教室已经向全数字化、虚拟化的智慧教室方向发展，各种传感技术、网络技术、多媒体技术及人工智能技术等更是广泛应用到了教室环境中。教室已经成为“能优化教学内容呈现、便利学习资源获取、促进课堂交互开展，具有情境感知和环境管理功能”的新型教室，这种教室便被称为智慧教室。</a:t>
            </a:r>
            <a:endParaRPr lang="zh-CN" altLang="en-US" sz="2400" dirty="0"/>
          </a:p>
        </p:txBody>
      </p:sp>
    </p:spTree>
    <p:extLst>
      <p:ext uri="{BB962C8B-B14F-4D97-AF65-F5344CB8AC3E}">
        <p14:creationId xmlns:p14="http://schemas.microsoft.com/office/powerpoint/2010/main" val="26645548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30829"/>
            <a:ext cx="10515600" cy="781287"/>
          </a:xfrm>
        </p:spPr>
        <p:txBody>
          <a:bodyPr>
            <a:normAutofit/>
          </a:bodyPr>
          <a:lstStyle/>
          <a:p>
            <a:r>
              <a:rPr lang="zh-CN" altLang="zh-CN" sz="3600" dirty="0"/>
              <a:t>基于</a:t>
            </a:r>
            <a:r>
              <a:rPr lang="en-US" altLang="zh-CN" sz="3600" dirty="0"/>
              <a:t>VR</a:t>
            </a:r>
            <a:r>
              <a:rPr lang="zh-CN" altLang="zh-CN" sz="3600" dirty="0"/>
              <a:t>技术可以实现学习者的虚拟校园生活</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235974" y="-334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66121205"/>
              </p:ext>
            </p:extLst>
          </p:nvPr>
        </p:nvGraphicFramePr>
        <p:xfrm>
          <a:off x="2134526" y="947641"/>
          <a:ext cx="7635115" cy="4504048"/>
        </p:xfrm>
        <a:graphic>
          <a:graphicData uri="http://schemas.openxmlformats.org/presentationml/2006/ole">
            <mc:AlternateContent xmlns:mc="http://schemas.openxmlformats.org/markup-compatibility/2006">
              <mc:Choice xmlns:v="urn:schemas-microsoft-com:vml" Requires="v">
                <p:oleObj spid="_x0000_s23559" name="Visio" r:id="rId4" imgW="5219675" imgH="3067181" progId="Visio.Drawing.15">
                  <p:embed/>
                </p:oleObj>
              </mc:Choice>
              <mc:Fallback>
                <p:oleObj name="Visio" r:id="rId4" imgW="5219675" imgH="306718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526" y="947641"/>
                        <a:ext cx="7635115" cy="4504048"/>
                      </a:xfrm>
                      <a:prstGeom prst="rect">
                        <a:avLst/>
                      </a:prstGeom>
                      <a:noFill/>
                    </p:spPr>
                  </p:pic>
                </p:oleObj>
              </mc:Fallback>
            </mc:AlternateContent>
          </a:graphicData>
        </a:graphic>
      </p:graphicFrame>
      <p:sp>
        <p:nvSpPr>
          <p:cNvPr id="10" name="矩形 9"/>
          <p:cNvSpPr/>
          <p:nvPr/>
        </p:nvSpPr>
        <p:spPr>
          <a:xfrm>
            <a:off x="4608786" y="5833530"/>
            <a:ext cx="2262158" cy="369332"/>
          </a:xfrm>
          <a:prstGeom prst="rect">
            <a:avLst/>
          </a:prstGeom>
        </p:spPr>
        <p:txBody>
          <a:bodyPr wrap="none">
            <a:spAutoFit/>
          </a:bodyPr>
          <a:lstStyle/>
          <a:p>
            <a:r>
              <a:rPr lang="zh-CN" altLang="zh-CN" dirty="0">
                <a:cs typeface="Times New Roman" panose="02020603050405020304" pitchFamily="18" charset="0"/>
              </a:rPr>
              <a:t>系统主要模块设计图</a:t>
            </a:r>
            <a:endParaRPr lang="zh-CN" altLang="en-US" dirty="0"/>
          </a:p>
        </p:txBody>
      </p:sp>
    </p:spTree>
    <p:extLst>
      <p:ext uri="{BB962C8B-B14F-4D97-AF65-F5344CB8AC3E}">
        <p14:creationId xmlns:p14="http://schemas.microsoft.com/office/powerpoint/2010/main" val="1992446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30829"/>
            <a:ext cx="10515600" cy="781287"/>
          </a:xfrm>
        </p:spPr>
        <p:txBody>
          <a:bodyPr>
            <a:normAutofit/>
          </a:bodyPr>
          <a:lstStyle/>
          <a:p>
            <a:r>
              <a:rPr lang="zh-CN" altLang="zh-CN" sz="3600" dirty="0"/>
              <a:t>基于</a:t>
            </a:r>
            <a:r>
              <a:rPr lang="en-US" altLang="zh-CN" sz="3600" dirty="0"/>
              <a:t>VR</a:t>
            </a:r>
            <a:r>
              <a:rPr lang="zh-CN" altLang="zh-CN" sz="3600" dirty="0"/>
              <a:t>技术为学习者提供职场实训和虚拟创业功能</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235974" y="-334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p:cNvPicPr/>
          <p:nvPr/>
        </p:nvPicPr>
        <p:blipFill>
          <a:blip r:embed="rId2"/>
          <a:stretch>
            <a:fillRect/>
          </a:stretch>
        </p:blipFill>
        <p:spPr>
          <a:xfrm>
            <a:off x="884459" y="1502279"/>
            <a:ext cx="5274310" cy="2912745"/>
          </a:xfrm>
          <a:prstGeom prst="rect">
            <a:avLst/>
          </a:prstGeom>
        </p:spPr>
      </p:pic>
      <p:sp>
        <p:nvSpPr>
          <p:cNvPr id="5" name="矩形 4"/>
          <p:cNvSpPr/>
          <p:nvPr/>
        </p:nvSpPr>
        <p:spPr>
          <a:xfrm>
            <a:off x="1951954" y="4938381"/>
            <a:ext cx="1569660" cy="369332"/>
          </a:xfrm>
          <a:prstGeom prst="rect">
            <a:avLst/>
          </a:prstGeom>
        </p:spPr>
        <p:txBody>
          <a:bodyPr wrap="none">
            <a:spAutoFit/>
          </a:bodyPr>
          <a:lstStyle/>
          <a:p>
            <a:r>
              <a:rPr lang="zh-CN" altLang="zh-CN" dirty="0">
                <a:cs typeface="Times New Roman" panose="02020603050405020304" pitchFamily="18" charset="0"/>
              </a:rPr>
              <a:t>虚拟职场实训</a:t>
            </a:r>
            <a:endParaRPr lang="zh-CN" altLang="en-US" dirty="0"/>
          </a:p>
        </p:txBody>
      </p:sp>
      <p:sp>
        <p:nvSpPr>
          <p:cNvPr id="8" name="矩形 7"/>
          <p:cNvSpPr/>
          <p:nvPr/>
        </p:nvSpPr>
        <p:spPr>
          <a:xfrm>
            <a:off x="6869229" y="1820317"/>
            <a:ext cx="4065070" cy="3784369"/>
          </a:xfrm>
          <a:prstGeom prst="rect">
            <a:avLst/>
          </a:prstGeom>
        </p:spPr>
        <p:txBody>
          <a:bodyPr wrap="square">
            <a:spAutoFit/>
          </a:bodyPr>
          <a:lstStyle/>
          <a:p>
            <a:pPr indent="457200">
              <a:lnSpc>
                <a:spcPct val="150000"/>
              </a:lnSpc>
            </a:pPr>
            <a:r>
              <a:rPr lang="zh-CN" altLang="en-US" dirty="0"/>
              <a:t>引入</a:t>
            </a:r>
            <a:r>
              <a:rPr lang="en-US" altLang="zh-CN" dirty="0"/>
              <a:t>VR</a:t>
            </a:r>
            <a:r>
              <a:rPr lang="zh-CN" altLang="en-US" dirty="0"/>
              <a:t>技术后，可以为学习者提供虚拟的职场实训基地，如图</a:t>
            </a:r>
            <a:r>
              <a:rPr lang="en-US" altLang="zh-CN" dirty="0"/>
              <a:t>9-5-9</a:t>
            </a:r>
            <a:r>
              <a:rPr lang="zh-CN" altLang="en-US" dirty="0"/>
              <a:t>所示，以此培养学习者的专业能力。学习者可以通过观看、模仿进行学习，还可以通过角色扮演等方式参与中。例如，通过</a:t>
            </a:r>
            <a:r>
              <a:rPr lang="en-US" altLang="zh-CN" dirty="0"/>
              <a:t>VR</a:t>
            </a:r>
            <a:r>
              <a:rPr lang="zh-CN" altLang="en-US" dirty="0"/>
              <a:t>建立融入真实情境的虚拟法庭，供法律专业的学习者进行实际演练，以提升其步入职场时的专业技能等。</a:t>
            </a:r>
          </a:p>
        </p:txBody>
      </p:sp>
    </p:spTree>
    <p:extLst>
      <p:ext uri="{BB962C8B-B14F-4D97-AF65-F5344CB8AC3E}">
        <p14:creationId xmlns:p14="http://schemas.microsoft.com/office/powerpoint/2010/main" val="38389028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2226" y="30829"/>
            <a:ext cx="10515600" cy="781287"/>
          </a:xfrm>
        </p:spPr>
        <p:txBody>
          <a:bodyPr>
            <a:normAutofit/>
          </a:bodyPr>
          <a:lstStyle/>
          <a:p>
            <a:pPr lvl="0"/>
            <a:r>
              <a:rPr lang="zh-CN" altLang="zh-CN" sz="3600" dirty="0"/>
              <a:t>基于</a:t>
            </a:r>
            <a:r>
              <a:rPr lang="en-US" altLang="zh-CN" sz="3600" dirty="0"/>
              <a:t>VR</a:t>
            </a:r>
            <a:r>
              <a:rPr lang="zh-CN" altLang="zh-CN" sz="3600" dirty="0"/>
              <a:t>技术为学习者提供虚拟学伴</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235974" y="-3342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E:\QQ记录\281273296\Image\C2C\K6F](KLASX]QYJSKMZPK$JV.jpg"/>
          <p:cNvPicPr/>
          <p:nvPr/>
        </p:nvPicPr>
        <p:blipFill>
          <a:blip r:embed="rId2">
            <a:extLst>
              <a:ext uri="{28A0092B-C50C-407E-A947-70E740481C1C}">
                <a14:useLocalDpi xmlns:a14="http://schemas.microsoft.com/office/drawing/2010/main" val="0"/>
              </a:ext>
            </a:extLst>
          </a:blip>
          <a:srcRect/>
          <a:stretch>
            <a:fillRect/>
          </a:stretch>
        </p:blipFill>
        <p:spPr bwMode="auto">
          <a:xfrm>
            <a:off x="1244097" y="1246470"/>
            <a:ext cx="5435835" cy="3267777"/>
          </a:xfrm>
          <a:prstGeom prst="rect">
            <a:avLst/>
          </a:prstGeom>
          <a:noFill/>
          <a:ln>
            <a:noFill/>
          </a:ln>
        </p:spPr>
      </p:pic>
      <p:sp>
        <p:nvSpPr>
          <p:cNvPr id="5" name="矩形 4"/>
          <p:cNvSpPr/>
          <p:nvPr/>
        </p:nvSpPr>
        <p:spPr>
          <a:xfrm>
            <a:off x="3097446" y="5073733"/>
            <a:ext cx="1800493" cy="369332"/>
          </a:xfrm>
          <a:prstGeom prst="rect">
            <a:avLst/>
          </a:prstGeom>
        </p:spPr>
        <p:txBody>
          <a:bodyPr wrap="none">
            <a:spAutoFit/>
          </a:bodyPr>
          <a:lstStyle/>
          <a:p>
            <a:r>
              <a:rPr lang="zh-CN" altLang="zh-CN" dirty="0">
                <a:cs typeface="Times New Roman" panose="02020603050405020304" pitchFamily="18" charset="0"/>
              </a:rPr>
              <a:t>与虚拟学伴交互</a:t>
            </a:r>
            <a:endParaRPr lang="zh-CN" altLang="en-US" dirty="0"/>
          </a:p>
        </p:txBody>
      </p:sp>
      <p:sp>
        <p:nvSpPr>
          <p:cNvPr id="8" name="矩形 7"/>
          <p:cNvSpPr/>
          <p:nvPr/>
        </p:nvSpPr>
        <p:spPr>
          <a:xfrm>
            <a:off x="7388993" y="1395194"/>
            <a:ext cx="4026568" cy="3970318"/>
          </a:xfrm>
          <a:prstGeom prst="rect">
            <a:avLst/>
          </a:prstGeom>
        </p:spPr>
        <p:txBody>
          <a:bodyPr wrap="square">
            <a:spAutoFit/>
          </a:bodyPr>
          <a:lstStyle/>
          <a:p>
            <a:r>
              <a:rPr lang="zh-CN" altLang="en-US" dirty="0"/>
              <a:t>基于</a:t>
            </a:r>
            <a:r>
              <a:rPr lang="en-US" altLang="zh-CN" dirty="0"/>
              <a:t>VR</a:t>
            </a:r>
            <a:r>
              <a:rPr lang="zh-CN" altLang="en-US" dirty="0"/>
              <a:t>技术的虚拟心理导师不仅可以对学习者的疑问进行分析、解答，还可以满足学习者各个方面的需求。例如，当学习者遇到学习瓶颈而焦虑不安时，虚拟心理导师会根据学习者所选书籍推荐先行知识和后续知识，这些建议对学习者系统性学习有很大的帮助；在生活方面，虚拟心理导师可以根据学习者不同阶段的需求（学习阶段、减肥阶段、生病阶段），为学习者提供健康食谱以及科学饮食。通过与虚拟心理导师交流，可以有效解决学习者的心理问题，提高学习效率，保证学习者的身心健康。</a:t>
            </a:r>
          </a:p>
        </p:txBody>
      </p:sp>
    </p:spTree>
    <p:extLst>
      <p:ext uri="{BB962C8B-B14F-4D97-AF65-F5344CB8AC3E}">
        <p14:creationId xmlns:p14="http://schemas.microsoft.com/office/powerpoint/2010/main" val="1817239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AR</a:t>
            </a:r>
            <a:r>
              <a:rPr lang="zh-CN" altLang="zh-CN" sz="3600" dirty="0"/>
              <a:t>技术概述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838200" y="1511536"/>
            <a:ext cx="10515600" cy="4616648"/>
          </a:xfrm>
          <a:prstGeom prst="rect">
            <a:avLst/>
          </a:prstGeom>
        </p:spPr>
        <p:txBody>
          <a:bodyPr wrap="square">
            <a:spAutoFit/>
          </a:bodyPr>
          <a:lstStyle/>
          <a:p>
            <a:pPr indent="304800" algn="just">
              <a:lnSpc>
                <a:spcPct val="150000"/>
              </a:lnSpc>
              <a:spcAft>
                <a:spcPts val="0"/>
              </a:spcAft>
            </a:pPr>
            <a:r>
              <a:rPr lang="zh-CN" altLang="zh-CN" sz="2800" dirty="0"/>
              <a:t>增强现实技术（</a:t>
            </a:r>
            <a:r>
              <a:rPr lang="en-US" altLang="zh-CN" sz="2800" dirty="0"/>
              <a:t>Augmented Reality</a:t>
            </a:r>
            <a:r>
              <a:rPr lang="zh-CN" altLang="zh-CN" sz="2800" dirty="0"/>
              <a:t>，简称 </a:t>
            </a:r>
            <a:r>
              <a:rPr lang="en-US" altLang="zh-CN" sz="2800" dirty="0"/>
              <a:t>AR</a:t>
            </a:r>
            <a:r>
              <a:rPr lang="zh-CN" altLang="zh-CN" sz="2800" dirty="0"/>
              <a:t>），是一种将真实世界信息和虚拟世界信息“无缝”集成的新技术，它包含了三维建模、实时视频显示及控制、多传感器融合、实时跟踪及注册、场景融合等多种新技术与新手段，把原本在现实世界的一定时间空间范围内，人们很难体验到的实体信息，如视觉信息、声音、味道、触觉等，通过电脑模拟、屏幕立体呈现等技术，将虚拟的信息迭加到真实世界，被人类感官所感知，从而达到超越现实的感官体验</a:t>
            </a:r>
            <a:r>
              <a:rPr lang="zh-CN" altLang="en-US" sz="2800" dirty="0" smtClean="0"/>
              <a:t>。</a:t>
            </a:r>
            <a:endParaRPr lang="zh-CN" altLang="zh-CN" sz="2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74898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AR</a:t>
            </a:r>
            <a:r>
              <a:rPr lang="zh-CN" altLang="zh-CN" sz="3600" dirty="0"/>
              <a:t>技术概述</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矩形 5"/>
          <p:cNvSpPr/>
          <p:nvPr/>
        </p:nvSpPr>
        <p:spPr>
          <a:xfrm>
            <a:off x="6942950" y="5196061"/>
            <a:ext cx="3185487" cy="369332"/>
          </a:xfrm>
          <a:prstGeom prst="rect">
            <a:avLst/>
          </a:prstGeom>
        </p:spPr>
        <p:txBody>
          <a:bodyPr wrap="none">
            <a:spAutoFit/>
          </a:bodyPr>
          <a:lstStyle/>
          <a:p>
            <a:r>
              <a:rPr lang="zh-CN" altLang="zh-CN" dirty="0"/>
              <a:t>三维尺度空间中虚实物体结合</a:t>
            </a:r>
          </a:p>
        </p:txBody>
      </p:sp>
      <p:sp>
        <p:nvSpPr>
          <p:cNvPr id="10" name="矩形 9"/>
          <p:cNvSpPr/>
          <p:nvPr/>
        </p:nvSpPr>
        <p:spPr>
          <a:xfrm>
            <a:off x="1784059" y="5196061"/>
            <a:ext cx="2723823" cy="369332"/>
          </a:xfrm>
          <a:prstGeom prst="rect">
            <a:avLst/>
          </a:prstGeom>
        </p:spPr>
        <p:txBody>
          <a:bodyPr wrap="none">
            <a:spAutoFit/>
          </a:bodyPr>
          <a:lstStyle/>
          <a:p>
            <a:r>
              <a:rPr lang="zh-CN" altLang="zh-CN" dirty="0"/>
              <a:t>真实世界与虚拟世界叠加</a:t>
            </a:r>
            <a:endParaRPr lang="zh-CN" altLang="en-US" dirty="0"/>
          </a:p>
        </p:txBody>
      </p:sp>
      <p:pic>
        <p:nvPicPr>
          <p:cNvPr id="9" name="图片 8" descr="http://img52.gkzhan.com/9/20160629/636027918712885105771.jpg"/>
          <p:cNvPicPr/>
          <p:nvPr/>
        </p:nvPicPr>
        <p:blipFill>
          <a:blip r:embed="rId2">
            <a:extLst>
              <a:ext uri="{28A0092B-C50C-407E-A947-70E740481C1C}">
                <a14:useLocalDpi xmlns:a14="http://schemas.microsoft.com/office/drawing/2010/main" val="0"/>
              </a:ext>
            </a:extLst>
          </a:blip>
          <a:srcRect/>
          <a:stretch>
            <a:fillRect/>
          </a:stretch>
        </p:blipFill>
        <p:spPr bwMode="auto">
          <a:xfrm>
            <a:off x="968019" y="1685774"/>
            <a:ext cx="3731571" cy="2872049"/>
          </a:xfrm>
          <a:prstGeom prst="rect">
            <a:avLst/>
          </a:prstGeom>
          <a:noFill/>
          <a:ln>
            <a:noFill/>
          </a:ln>
        </p:spPr>
      </p:pic>
      <p:pic>
        <p:nvPicPr>
          <p:cNvPr id="11" name="图片 10" descr="http://img.mp.itc.cn/upload/20160902/9e4c9eb9b98d4a8084c0cba517542476_th.png"/>
          <p:cNvPicPr/>
          <p:nvPr/>
        </p:nvPicPr>
        <p:blipFill rotWithShape="1">
          <a:blip r:embed="rId3">
            <a:extLst>
              <a:ext uri="{28A0092B-C50C-407E-A947-70E740481C1C}">
                <a14:useLocalDpi xmlns:a14="http://schemas.microsoft.com/office/drawing/2010/main" val="0"/>
              </a:ext>
            </a:extLst>
          </a:blip>
          <a:srcRect r="-3" b="13803"/>
          <a:stretch/>
        </p:blipFill>
        <p:spPr bwMode="auto">
          <a:xfrm>
            <a:off x="6095999" y="1685774"/>
            <a:ext cx="4401879" cy="30067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951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en-US" altLang="zh-CN" sz="3600" dirty="0"/>
              <a:t>AR</a:t>
            </a:r>
            <a:r>
              <a:rPr lang="zh-CN" altLang="zh-CN" sz="3600" dirty="0"/>
              <a:t>技术的教育应用案例</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基于</a:t>
            </a:r>
            <a:r>
              <a:rPr lang="en-US" altLang="zh-CN" sz="2000" dirty="0"/>
              <a:t>AR</a:t>
            </a:r>
            <a:r>
              <a:rPr lang="zh-CN" altLang="zh-CN" sz="2000" dirty="0"/>
              <a:t>技术可实现将</a:t>
            </a:r>
            <a:r>
              <a:rPr lang="en-US" altLang="zh-CN" sz="2000" dirty="0"/>
              <a:t>2D</a:t>
            </a:r>
            <a:r>
              <a:rPr lang="zh-CN" altLang="zh-CN" sz="2000" dirty="0"/>
              <a:t>概念转化为</a:t>
            </a:r>
            <a:r>
              <a:rPr lang="en-US" altLang="zh-CN" sz="2000" dirty="0"/>
              <a:t>3D</a:t>
            </a:r>
            <a:r>
              <a:rPr lang="zh-CN" altLang="zh-CN" sz="2000" dirty="0"/>
              <a:t>模型的教学模式</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AR</a:t>
            </a:r>
            <a:r>
              <a:rPr lang="zh-CN" altLang="zh-CN" sz="2000" dirty="0"/>
              <a:t>技术可以开展随时随地的学习</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AR</a:t>
            </a:r>
            <a:r>
              <a:rPr lang="zh-CN" altLang="zh-CN" sz="2000" dirty="0"/>
              <a:t>技术实现交互式学习</a:t>
            </a:r>
            <a:r>
              <a:rPr lang="zh-CN" altLang="zh-CN" sz="2000" dirty="0" smtClean="0"/>
              <a:t>。</a:t>
            </a:r>
            <a:endParaRPr lang="en-US" altLang="zh-CN" sz="2000" dirty="0" smtClean="0"/>
          </a:p>
        </p:txBody>
      </p:sp>
    </p:spTree>
    <p:extLst>
      <p:ext uri="{BB962C8B-B14F-4D97-AF65-F5344CB8AC3E}">
        <p14:creationId xmlns:p14="http://schemas.microsoft.com/office/powerpoint/2010/main" val="30890390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fontScale="90000"/>
          </a:bodyPr>
          <a:lstStyle/>
          <a:p>
            <a:r>
              <a:rPr lang="zh-CN" altLang="zh-CN" sz="3600" dirty="0"/>
              <a:t>基于</a:t>
            </a:r>
            <a:r>
              <a:rPr lang="en-US" altLang="zh-CN" sz="3600" dirty="0"/>
              <a:t>AR</a:t>
            </a:r>
            <a:r>
              <a:rPr lang="zh-CN" altLang="zh-CN" sz="3600" dirty="0"/>
              <a:t>技术可实现将</a:t>
            </a:r>
            <a:r>
              <a:rPr lang="en-US" altLang="zh-CN" sz="3600" dirty="0"/>
              <a:t>2D</a:t>
            </a:r>
            <a:r>
              <a:rPr lang="zh-CN" altLang="zh-CN" sz="3600" dirty="0"/>
              <a:t>概念转化为</a:t>
            </a:r>
            <a:r>
              <a:rPr lang="en-US" altLang="zh-CN" sz="3600" dirty="0"/>
              <a:t>3D</a:t>
            </a:r>
            <a:r>
              <a:rPr lang="zh-CN" altLang="zh-CN" sz="3600" dirty="0"/>
              <a:t>模型的教学模式</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http://inews.gtimg.com/newsapp_match/0/1230519492/0"/>
          <p:cNvPicPr/>
          <p:nvPr/>
        </p:nvPicPr>
        <p:blipFill>
          <a:blip r:embed="rId2">
            <a:extLst>
              <a:ext uri="{28A0092B-C50C-407E-A947-70E740481C1C}">
                <a14:useLocalDpi xmlns:a14="http://schemas.microsoft.com/office/drawing/2010/main" val="0"/>
              </a:ext>
            </a:extLst>
          </a:blip>
          <a:srcRect/>
          <a:stretch>
            <a:fillRect/>
          </a:stretch>
        </p:blipFill>
        <p:spPr bwMode="auto">
          <a:xfrm>
            <a:off x="1150405" y="1511536"/>
            <a:ext cx="3809365" cy="2372995"/>
          </a:xfrm>
          <a:prstGeom prst="rect">
            <a:avLst/>
          </a:prstGeom>
          <a:noFill/>
          <a:ln>
            <a:noFill/>
          </a:ln>
        </p:spPr>
      </p:pic>
      <p:sp>
        <p:nvSpPr>
          <p:cNvPr id="3" name="矩形 2"/>
          <p:cNvSpPr/>
          <p:nvPr/>
        </p:nvSpPr>
        <p:spPr>
          <a:xfrm>
            <a:off x="2024168" y="4697450"/>
            <a:ext cx="1338828" cy="369332"/>
          </a:xfrm>
          <a:prstGeom prst="rect">
            <a:avLst/>
          </a:prstGeom>
        </p:spPr>
        <p:txBody>
          <a:bodyPr wrap="none">
            <a:spAutoFit/>
          </a:bodyPr>
          <a:lstStyle/>
          <a:p>
            <a:r>
              <a:rPr lang="en-US" altLang="zh-CN" dirty="0">
                <a:latin typeface="宋体" panose="02010600030101010101" pitchFamily="2" charset="-122"/>
                <a:cs typeface="Times New Roman" panose="02020603050405020304" pitchFamily="18" charset="0"/>
              </a:rPr>
              <a:t>AR</a:t>
            </a:r>
            <a:r>
              <a:rPr lang="zh-CN" altLang="zh-CN" dirty="0">
                <a:cs typeface="Times New Roman" panose="02020603050405020304" pitchFamily="18" charset="0"/>
              </a:rPr>
              <a:t>环游世界</a:t>
            </a:r>
            <a:endParaRPr lang="zh-CN" altLang="en-US" dirty="0"/>
          </a:p>
        </p:txBody>
      </p:sp>
      <p:pic>
        <p:nvPicPr>
          <p:cNvPr id="7" name="图片 6" descr="http://inews.gtimg.com/newsapp_match/0/1230519493/0"/>
          <p:cNvPicPr/>
          <p:nvPr/>
        </p:nvPicPr>
        <p:blipFill>
          <a:blip r:embed="rId3">
            <a:extLst>
              <a:ext uri="{28A0092B-C50C-407E-A947-70E740481C1C}">
                <a14:useLocalDpi xmlns:a14="http://schemas.microsoft.com/office/drawing/2010/main" val="0"/>
              </a:ext>
            </a:extLst>
          </a:blip>
          <a:srcRect/>
          <a:stretch>
            <a:fillRect/>
          </a:stretch>
        </p:blipFill>
        <p:spPr bwMode="auto">
          <a:xfrm>
            <a:off x="5982252" y="1511536"/>
            <a:ext cx="3672111" cy="2372995"/>
          </a:xfrm>
          <a:prstGeom prst="rect">
            <a:avLst/>
          </a:prstGeom>
          <a:noFill/>
          <a:ln>
            <a:noFill/>
          </a:ln>
        </p:spPr>
      </p:pic>
      <p:sp>
        <p:nvSpPr>
          <p:cNvPr id="8" name="矩形 7"/>
          <p:cNvSpPr/>
          <p:nvPr/>
        </p:nvSpPr>
        <p:spPr>
          <a:xfrm>
            <a:off x="7014381" y="4697450"/>
            <a:ext cx="1338828" cy="369332"/>
          </a:xfrm>
          <a:prstGeom prst="rect">
            <a:avLst/>
          </a:prstGeom>
        </p:spPr>
        <p:txBody>
          <a:bodyPr wrap="none">
            <a:spAutoFit/>
          </a:bodyPr>
          <a:lstStyle/>
          <a:p>
            <a:r>
              <a:rPr lang="en-US" altLang="zh-CN" dirty="0">
                <a:latin typeface="宋体" panose="02010600030101010101" pitchFamily="2" charset="-122"/>
                <a:cs typeface="Times New Roman" panose="02020603050405020304" pitchFamily="18" charset="0"/>
              </a:rPr>
              <a:t>AR</a:t>
            </a:r>
            <a:r>
              <a:rPr lang="zh-CN" altLang="zh-CN" dirty="0">
                <a:cs typeface="Times New Roman" panose="02020603050405020304" pitchFamily="18" charset="0"/>
              </a:rPr>
              <a:t>故事关联</a:t>
            </a:r>
            <a:endParaRPr lang="zh-CN" altLang="en-US" dirty="0"/>
          </a:p>
        </p:txBody>
      </p:sp>
    </p:spTree>
    <p:extLst>
      <p:ext uri="{BB962C8B-B14F-4D97-AF65-F5344CB8AC3E}">
        <p14:creationId xmlns:p14="http://schemas.microsoft.com/office/powerpoint/2010/main" val="27175730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基于</a:t>
            </a:r>
            <a:r>
              <a:rPr lang="en-US" altLang="zh-CN" sz="3200" dirty="0"/>
              <a:t>AR</a:t>
            </a:r>
            <a:r>
              <a:rPr lang="zh-CN" altLang="zh-CN" sz="3200" dirty="0"/>
              <a:t>技术可以开展随时随地的学习</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p:nvPr/>
        </p:nvPicPr>
        <p:blipFill>
          <a:blip r:embed="rId2"/>
          <a:stretch>
            <a:fillRect/>
          </a:stretch>
        </p:blipFill>
        <p:spPr>
          <a:xfrm>
            <a:off x="938884" y="1608611"/>
            <a:ext cx="4519236" cy="2784279"/>
          </a:xfrm>
          <a:prstGeom prst="rect">
            <a:avLst/>
          </a:prstGeom>
        </p:spPr>
      </p:pic>
      <p:pic>
        <p:nvPicPr>
          <p:cNvPr id="10" name="图片 9"/>
          <p:cNvPicPr/>
          <p:nvPr/>
        </p:nvPicPr>
        <p:blipFill>
          <a:blip r:embed="rId3"/>
          <a:stretch>
            <a:fillRect/>
          </a:stretch>
        </p:blipFill>
        <p:spPr>
          <a:xfrm>
            <a:off x="5538966" y="1608610"/>
            <a:ext cx="4142361" cy="2850267"/>
          </a:xfrm>
          <a:prstGeom prst="rect">
            <a:avLst/>
          </a:prstGeom>
        </p:spPr>
      </p:pic>
      <p:sp>
        <p:nvSpPr>
          <p:cNvPr id="5" name="矩形 4"/>
          <p:cNvSpPr/>
          <p:nvPr/>
        </p:nvSpPr>
        <p:spPr>
          <a:xfrm>
            <a:off x="1861208" y="5176828"/>
            <a:ext cx="2492990" cy="369332"/>
          </a:xfrm>
          <a:prstGeom prst="rect">
            <a:avLst/>
          </a:prstGeom>
        </p:spPr>
        <p:txBody>
          <a:bodyPr wrap="none">
            <a:spAutoFit/>
          </a:bodyPr>
          <a:lstStyle/>
          <a:p>
            <a:r>
              <a:rPr lang="zh-CN" altLang="zh-CN" smtClean="0">
                <a:cs typeface="Times New Roman" panose="02020603050405020304" pitchFamily="18" charset="0"/>
              </a:rPr>
              <a:t>基于增强现实汽车维修</a:t>
            </a:r>
            <a:endParaRPr lang="zh-CN" altLang="en-US" dirty="0"/>
          </a:p>
        </p:txBody>
      </p:sp>
      <p:sp>
        <p:nvSpPr>
          <p:cNvPr id="11" name="矩形 10"/>
          <p:cNvSpPr/>
          <p:nvPr/>
        </p:nvSpPr>
        <p:spPr>
          <a:xfrm>
            <a:off x="6513211" y="5176828"/>
            <a:ext cx="2031325" cy="369332"/>
          </a:xfrm>
          <a:prstGeom prst="rect">
            <a:avLst/>
          </a:prstGeom>
        </p:spPr>
        <p:txBody>
          <a:bodyPr wrap="none">
            <a:spAutoFit/>
          </a:bodyPr>
          <a:lstStyle/>
          <a:p>
            <a:r>
              <a:rPr lang="zh-CN" altLang="zh-CN" dirty="0">
                <a:cs typeface="Times New Roman" panose="02020603050405020304" pitchFamily="18" charset="0"/>
              </a:rPr>
              <a:t>错误操作报警提示</a:t>
            </a:r>
            <a:endParaRPr lang="zh-CN" altLang="en-US" dirty="0"/>
          </a:p>
        </p:txBody>
      </p:sp>
    </p:spTree>
    <p:extLst>
      <p:ext uri="{BB962C8B-B14F-4D97-AF65-F5344CB8AC3E}">
        <p14:creationId xmlns:p14="http://schemas.microsoft.com/office/powerpoint/2010/main" val="698943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基于</a:t>
            </a:r>
            <a:r>
              <a:rPr lang="en-US" altLang="zh-CN" sz="3200" dirty="0"/>
              <a:t>AR</a:t>
            </a:r>
            <a:r>
              <a:rPr lang="zh-CN" altLang="zh-CN" sz="3200" dirty="0"/>
              <a:t>技术实现交互式学习</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http://mmbiz.qpic.cn/mmbiz_jpg/1hfswXmcoD1Q1qZxqgmyiaxPYILiag8qMaFIiaDwGYL7LsQCSKz0EyI927Bodz6ia4gHGDy7UDFQ6MhyzryBWbDnmQ/640?wx_fmt=jpeg&amp;wxfrom=5&amp;wx_lazy=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2468" y="1650391"/>
            <a:ext cx="4899857" cy="3704034"/>
          </a:xfrm>
          <a:prstGeom prst="rect">
            <a:avLst/>
          </a:prstGeom>
          <a:noFill/>
          <a:ln>
            <a:noFill/>
          </a:ln>
        </p:spPr>
      </p:pic>
      <p:sp>
        <p:nvSpPr>
          <p:cNvPr id="5" name="矩形 4"/>
          <p:cNvSpPr/>
          <p:nvPr/>
        </p:nvSpPr>
        <p:spPr>
          <a:xfrm>
            <a:off x="2091792" y="5858404"/>
            <a:ext cx="1107996" cy="369332"/>
          </a:xfrm>
          <a:prstGeom prst="rect">
            <a:avLst/>
          </a:prstGeom>
        </p:spPr>
        <p:txBody>
          <a:bodyPr wrap="none">
            <a:spAutoFit/>
          </a:bodyPr>
          <a:lstStyle/>
          <a:p>
            <a:r>
              <a:rPr lang="zh-CN" altLang="zh-CN" dirty="0">
                <a:cs typeface="Times New Roman" panose="02020603050405020304" pitchFamily="18" charset="0"/>
              </a:rPr>
              <a:t>互动体验</a:t>
            </a:r>
            <a:endParaRPr lang="zh-CN" altLang="en-US" dirty="0"/>
          </a:p>
        </p:txBody>
      </p:sp>
      <p:sp>
        <p:nvSpPr>
          <p:cNvPr id="11" name="矩形 10"/>
          <p:cNvSpPr/>
          <p:nvPr/>
        </p:nvSpPr>
        <p:spPr>
          <a:xfrm>
            <a:off x="6894136" y="925130"/>
            <a:ext cx="4135225" cy="5117940"/>
          </a:xfrm>
          <a:prstGeom prst="rect">
            <a:avLst/>
          </a:prstGeom>
        </p:spPr>
        <p:txBody>
          <a:bodyPr wrap="square">
            <a:spAutoFit/>
          </a:bodyPr>
          <a:lstStyle/>
          <a:p>
            <a:pPr>
              <a:lnSpc>
                <a:spcPct val="150000"/>
              </a:lnSpc>
            </a:pPr>
            <a:r>
              <a:rPr lang="zh-CN" altLang="zh-CN" sz="2000" dirty="0">
                <a:cs typeface="Times New Roman" panose="02020603050405020304" pitchFamily="18" charset="0"/>
              </a:rPr>
              <a:t>传统的足球教学，需要学习者在体育场上观看教练亲身的演示。但是，由于场地有限，学习时间短，学生在场地练习时可能会缺少教练的指导。现在，将</a:t>
            </a:r>
            <a:r>
              <a:rPr lang="en-US" altLang="zh-CN" sz="2000" dirty="0">
                <a:cs typeface="Times New Roman" panose="02020603050405020304" pitchFamily="18" charset="0"/>
              </a:rPr>
              <a:t>AR</a:t>
            </a:r>
            <a:r>
              <a:rPr lang="zh-CN" altLang="zh-CN" sz="2000" dirty="0">
                <a:cs typeface="Times New Roman" panose="02020603050405020304" pitchFamily="18" charset="0"/>
              </a:rPr>
              <a:t>技术融入足球教学，可更新足球教练的教学方式、通过虚拟人的技术演示来辅助足球训练。例如，学习者只需要对着教材上足球训练图片扫一扫，就可以看到虚拟的立体球员在做示范，让学习者更好地理解技术</a:t>
            </a:r>
            <a:r>
              <a:rPr lang="zh-CN" altLang="zh-CN" sz="2000" dirty="0" smtClean="0">
                <a:cs typeface="Times New Roman" panose="02020603050405020304" pitchFamily="18" charset="0"/>
              </a:rPr>
              <a:t>要领</a:t>
            </a:r>
            <a:r>
              <a:rPr lang="zh-CN" altLang="en-US" sz="2000" dirty="0" smtClean="0">
                <a:cs typeface="Times New Roman" panose="02020603050405020304" pitchFamily="18" charset="0"/>
              </a:rPr>
              <a:t>。</a:t>
            </a:r>
            <a:endParaRPr lang="zh-CN" altLang="en-US" sz="2000" dirty="0"/>
          </a:p>
        </p:txBody>
      </p:sp>
    </p:spTree>
    <p:extLst>
      <p:ext uri="{BB962C8B-B14F-4D97-AF65-F5344CB8AC3E}">
        <p14:creationId xmlns:p14="http://schemas.microsoft.com/office/powerpoint/2010/main" val="6269972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交互技术概述</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838200" y="1511536"/>
            <a:ext cx="10095271" cy="3970318"/>
          </a:xfrm>
          <a:prstGeom prst="rect">
            <a:avLst/>
          </a:prstGeom>
        </p:spPr>
        <p:txBody>
          <a:bodyPr wrap="square">
            <a:spAutoFit/>
          </a:bodyPr>
          <a:lstStyle/>
          <a:p>
            <a:pPr indent="304800" algn="just">
              <a:lnSpc>
                <a:spcPct val="150000"/>
              </a:lnSpc>
              <a:spcAft>
                <a:spcPts val="0"/>
              </a:spcAft>
            </a:pPr>
            <a:r>
              <a:rPr lang="zh-CN" altLang="zh-CN" sz="2800" dirty="0"/>
              <a:t>人机交互指机器通过各种输出设备（如显示设备）给人提供大量信息及提示等，也包括人通过输入设备给机器输入有关数据、信息、提示及回答问题等，如图</a:t>
            </a:r>
            <a:r>
              <a:rPr lang="en-US" altLang="zh-CN" sz="2800" dirty="0"/>
              <a:t>9-7-1</a:t>
            </a:r>
            <a:r>
              <a:rPr lang="zh-CN" altLang="zh-CN" sz="2800" dirty="0"/>
              <a:t>所示。</a:t>
            </a:r>
            <a:r>
              <a:rPr lang="en-US" altLang="zh-CN" sz="2800" dirty="0" err="1">
                <a:hlinkClick r:id="rId2"/>
              </a:rPr>
              <a:t>交互</a:t>
            </a:r>
            <a:r>
              <a:rPr lang="zh-CN" altLang="zh-CN" sz="2800" dirty="0"/>
              <a:t>技术是人机交互技术（</a:t>
            </a:r>
            <a:r>
              <a:rPr lang="en-US" altLang="zh-CN" sz="2800" dirty="0"/>
              <a:t>Human-Computer Interaction Techniques</a:t>
            </a:r>
            <a:r>
              <a:rPr lang="zh-CN" altLang="zh-CN" sz="2800" dirty="0"/>
              <a:t>）的简称，即有效保障人机交互的各种技术，它实现了让机器理解人的指令，让人明白机器输出结果的</a:t>
            </a:r>
            <a:r>
              <a:rPr lang="zh-CN" altLang="zh-CN" sz="2800" dirty="0" smtClean="0"/>
              <a:t>目标</a:t>
            </a:r>
            <a:r>
              <a:rPr lang="zh-CN" altLang="en-US" sz="2800" dirty="0" smtClean="0"/>
              <a:t>。</a:t>
            </a:r>
            <a:endParaRPr lang="zh-CN" altLang="zh-CN" sz="2800"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7574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智慧教室功能示意图</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80940815"/>
              </p:ext>
            </p:extLst>
          </p:nvPr>
        </p:nvGraphicFramePr>
        <p:xfrm>
          <a:off x="2441589" y="1610390"/>
          <a:ext cx="6734432" cy="4390469"/>
        </p:xfrm>
        <a:graphic>
          <a:graphicData uri="http://schemas.openxmlformats.org/presentationml/2006/ole">
            <mc:AlternateContent xmlns:mc="http://schemas.openxmlformats.org/markup-compatibility/2006">
              <mc:Choice xmlns:v="urn:schemas-microsoft-com:vml" Requires="v">
                <p:oleObj spid="_x0000_s9232" name="Visio" r:id="rId4" imgW="5435501" imgH="3536994" progId="Visio.Drawing.15">
                  <p:embed/>
                </p:oleObj>
              </mc:Choice>
              <mc:Fallback>
                <p:oleObj name="Visio" r:id="rId4" imgW="5435501" imgH="3536994" progId="Visio.Drawing.15">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589" y="1610390"/>
                        <a:ext cx="6734432" cy="4390469"/>
                      </a:xfrm>
                      <a:prstGeom prst="rect">
                        <a:avLst/>
                      </a:prstGeom>
                      <a:noFill/>
                    </p:spPr>
                  </p:pic>
                </p:oleObj>
              </mc:Fallback>
            </mc:AlternateContent>
          </a:graphicData>
        </a:graphic>
      </p:graphicFrame>
    </p:spTree>
    <p:extLst>
      <p:ext uri="{BB962C8B-B14F-4D97-AF65-F5344CB8AC3E}">
        <p14:creationId xmlns:p14="http://schemas.microsoft.com/office/powerpoint/2010/main" val="34069296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交互技术的发展经历了如下几个阶段。</a:t>
            </a:r>
            <a:endParaRPr lang="zh-CN" altLang="en-US" sz="3600" b="1" dirty="0"/>
          </a:p>
        </p:txBody>
      </p:sp>
      <p:sp>
        <p:nvSpPr>
          <p:cNvPr id="4" name="Rectangle 2"/>
          <p:cNvSpPr>
            <a:spLocks noChangeArrowheads="1"/>
          </p:cNvSpPr>
          <p:nvPr/>
        </p:nvSpPr>
        <p:spPr bwMode="auto">
          <a:xfrm>
            <a:off x="0" y="-988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p:cNvSpPr>
            <a:spLocks noChangeArrowheads="1"/>
          </p:cNvSpPr>
          <p:nvPr/>
        </p:nvSpPr>
        <p:spPr bwMode="auto">
          <a:xfrm>
            <a:off x="3145971" y="3365349"/>
            <a:ext cx="7108372" cy="70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838200" y="1838385"/>
            <a:ext cx="10515600"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计算机发展的早期（</a:t>
            </a:r>
            <a:r>
              <a:rPr lang="en-US" altLang="zh-CN" sz="2000" dirty="0"/>
              <a:t>1946-1955</a:t>
            </a:r>
            <a:r>
              <a:rPr lang="zh-CN" altLang="zh-CN" sz="2000" dirty="0"/>
              <a:t>）是人工输入输出为主的</a:t>
            </a:r>
            <a:r>
              <a:rPr lang="zh-CN" altLang="zh-CN" sz="2000" dirty="0" smtClean="0"/>
              <a:t>交互方式。</a:t>
            </a:r>
            <a:endParaRPr lang="en-US" altLang="zh-CN" sz="2000" dirty="0" smtClean="0"/>
          </a:p>
          <a:p>
            <a:pPr marL="342900" indent="-342900">
              <a:lnSpc>
                <a:spcPct val="150000"/>
              </a:lnSpc>
              <a:buFont typeface="Wingdings" panose="05000000000000000000" pitchFamily="2" charset="2"/>
              <a:buChar char="l"/>
            </a:pPr>
            <a:r>
              <a:rPr lang="zh-CN" altLang="zh-CN" sz="2000" dirty="0"/>
              <a:t>第一代人机交互技术（</a:t>
            </a:r>
            <a:r>
              <a:rPr lang="en-US" altLang="zh-CN" sz="2000" dirty="0"/>
              <a:t>1955-1969</a:t>
            </a:r>
            <a:r>
              <a:rPr lang="zh-CN" altLang="zh-CN" sz="2000" dirty="0"/>
              <a:t>）是以键盘数码管为主的交互方式</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第二代人机交互技术（</a:t>
            </a:r>
            <a:r>
              <a:rPr lang="en-US" altLang="zh-CN" sz="2000" dirty="0"/>
              <a:t>20</a:t>
            </a:r>
            <a:r>
              <a:rPr lang="zh-CN" altLang="zh-CN" sz="2000" dirty="0"/>
              <a:t>世纪</a:t>
            </a:r>
            <a:r>
              <a:rPr lang="en-US" altLang="zh-CN" sz="2000" dirty="0"/>
              <a:t>70</a:t>
            </a:r>
            <a:r>
              <a:rPr lang="zh-CN" altLang="zh-CN" sz="2000" dirty="0"/>
              <a:t>年代后期）：鼠标</a:t>
            </a:r>
            <a:r>
              <a:rPr lang="en-US" altLang="zh-CN" sz="2000" dirty="0"/>
              <a:t>+</a:t>
            </a:r>
            <a:r>
              <a:rPr lang="zh-CN" altLang="zh-CN" sz="2000" dirty="0"/>
              <a:t>键盘、屏幕</a:t>
            </a:r>
            <a:r>
              <a:rPr lang="en-US" altLang="zh-CN" sz="2000" dirty="0"/>
              <a:t>+</a:t>
            </a:r>
            <a:r>
              <a:rPr lang="zh-CN" altLang="zh-CN" sz="2000" dirty="0"/>
              <a:t>打印机为主的交互方式</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第三代人机交互技术</a:t>
            </a:r>
            <a:r>
              <a:rPr lang="en-US" altLang="zh-CN" sz="2000" dirty="0"/>
              <a:t> </a:t>
            </a:r>
            <a:r>
              <a:rPr lang="zh-CN" altLang="zh-CN" sz="2000" dirty="0"/>
              <a:t>（</a:t>
            </a:r>
            <a:r>
              <a:rPr lang="en-US" altLang="zh-CN" sz="2000" dirty="0"/>
              <a:t>20</a:t>
            </a:r>
            <a:r>
              <a:rPr lang="zh-CN" altLang="zh-CN" sz="2000" dirty="0"/>
              <a:t>世纪</a:t>
            </a:r>
            <a:r>
              <a:rPr lang="en-US" altLang="zh-CN" sz="2000" dirty="0"/>
              <a:t>80</a:t>
            </a:r>
            <a:r>
              <a:rPr lang="zh-CN" altLang="zh-CN" sz="2000" dirty="0"/>
              <a:t>年代）：触控技术的</a:t>
            </a:r>
            <a:r>
              <a:rPr lang="zh-CN" altLang="zh-CN" sz="2000" dirty="0" smtClean="0"/>
              <a:t>发展</a:t>
            </a:r>
            <a:r>
              <a:rPr lang="zh-CN" altLang="en-US"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第四代人机交互技术（</a:t>
            </a:r>
            <a:r>
              <a:rPr lang="en-US" altLang="zh-CN" sz="2000" dirty="0"/>
              <a:t>20</a:t>
            </a:r>
            <a:r>
              <a:rPr lang="zh-CN" altLang="zh-CN" sz="2000" dirty="0"/>
              <a:t>世纪</a:t>
            </a:r>
            <a:r>
              <a:rPr lang="en-US" altLang="zh-CN" sz="2000" dirty="0"/>
              <a:t>80</a:t>
            </a:r>
            <a:r>
              <a:rPr lang="zh-CN" altLang="zh-CN" sz="2000" dirty="0"/>
              <a:t>年代中期）：多媒体输入输出的技术</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第五代人机交互技术（</a:t>
            </a:r>
            <a:r>
              <a:rPr lang="en-US" altLang="zh-CN" sz="2000" dirty="0"/>
              <a:t>21</a:t>
            </a:r>
            <a:r>
              <a:rPr lang="zh-CN" altLang="zh-CN" sz="2000" dirty="0"/>
              <a:t>世纪至今）：</a:t>
            </a:r>
            <a:r>
              <a:rPr lang="en-US" altLang="zh-CN" sz="2000" dirty="0"/>
              <a:t>VR</a:t>
            </a:r>
            <a:r>
              <a:rPr lang="zh-CN" altLang="zh-CN" sz="2000" dirty="0"/>
              <a:t>技术和</a:t>
            </a:r>
            <a:r>
              <a:rPr lang="en-US" altLang="zh-CN" sz="2000" dirty="0"/>
              <a:t>AR</a:t>
            </a:r>
            <a:r>
              <a:rPr lang="zh-CN" altLang="zh-CN" sz="2000" dirty="0"/>
              <a:t>技术的</a:t>
            </a:r>
            <a:r>
              <a:rPr lang="zh-CN" altLang="zh-CN" sz="2000" dirty="0" smtClean="0"/>
              <a:t>发展</a:t>
            </a:r>
            <a:r>
              <a:rPr lang="zh-CN" altLang="en-US" sz="2000" dirty="0" smtClean="0"/>
              <a:t>。</a:t>
            </a:r>
            <a:endParaRPr lang="en-US" altLang="zh-CN" sz="2000" dirty="0"/>
          </a:p>
        </p:txBody>
      </p:sp>
    </p:spTree>
    <p:extLst>
      <p:ext uri="{BB962C8B-B14F-4D97-AF65-F5344CB8AC3E}">
        <p14:creationId xmlns:p14="http://schemas.microsoft.com/office/powerpoint/2010/main" val="9401872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dirty="0"/>
              <a:t>交互技术</a:t>
            </a:r>
            <a:r>
              <a:rPr lang="zh-CN" altLang="zh-CN" sz="3600" dirty="0" smtClean="0"/>
              <a:t>在教学中的应用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交互技术是互动式教学的最好技术支撑</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基于交互技术可激发学生学习兴趣，促进学生自主学习能力的培养</a:t>
            </a:r>
            <a:r>
              <a:rPr lang="zh-CN" altLang="zh-CN" sz="2000" dirty="0" smtClean="0"/>
              <a:t>。</a:t>
            </a:r>
            <a:endParaRPr lang="en-US" altLang="zh-CN" sz="2000" dirty="0" smtClean="0"/>
          </a:p>
          <a:p>
            <a:pPr marL="342900" indent="-342900">
              <a:lnSpc>
                <a:spcPct val="150000"/>
              </a:lnSpc>
              <a:buFont typeface="Wingdings" panose="05000000000000000000" pitchFamily="2" charset="2"/>
              <a:buChar char="l"/>
            </a:pPr>
            <a:r>
              <a:rPr lang="zh-CN" altLang="zh-CN" sz="2000" dirty="0"/>
              <a:t>基于</a:t>
            </a:r>
            <a:r>
              <a:rPr lang="en-US" altLang="zh-CN" sz="2000" dirty="0"/>
              <a:t>LBS</a:t>
            </a:r>
            <a:r>
              <a:rPr lang="zh-CN" altLang="zh-CN" sz="2000" dirty="0"/>
              <a:t>的交互技术，可以实现户外探究式教学模式</a:t>
            </a:r>
            <a:r>
              <a:rPr lang="zh-CN" altLang="zh-CN" sz="2000" dirty="0" smtClean="0"/>
              <a:t>。</a:t>
            </a:r>
            <a:endParaRPr lang="en-US" altLang="zh-CN" sz="2000" dirty="0" smtClean="0"/>
          </a:p>
        </p:txBody>
      </p:sp>
    </p:spTree>
    <p:extLst>
      <p:ext uri="{BB962C8B-B14F-4D97-AF65-F5344CB8AC3E}">
        <p14:creationId xmlns:p14="http://schemas.microsoft.com/office/powerpoint/2010/main" val="2557107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交互技术是互动式教学的最好技术支撑</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2515997" y="5673738"/>
            <a:ext cx="2262158" cy="369332"/>
          </a:xfrm>
          <a:prstGeom prst="rect">
            <a:avLst/>
          </a:prstGeom>
        </p:spPr>
        <p:txBody>
          <a:bodyPr wrap="none">
            <a:spAutoFit/>
          </a:bodyPr>
          <a:lstStyle/>
          <a:p>
            <a:r>
              <a:rPr lang="zh-CN" altLang="zh-CN" dirty="0"/>
              <a:t>交互式墙面互动投影</a:t>
            </a:r>
            <a:endParaRPr lang="zh-CN" altLang="en-US" dirty="0"/>
          </a:p>
        </p:txBody>
      </p:sp>
      <p:sp>
        <p:nvSpPr>
          <p:cNvPr id="11" name="矩形 10"/>
          <p:cNvSpPr/>
          <p:nvPr/>
        </p:nvSpPr>
        <p:spPr>
          <a:xfrm>
            <a:off x="6573625" y="1146412"/>
            <a:ext cx="4917650" cy="5170646"/>
          </a:xfrm>
          <a:prstGeom prst="rect">
            <a:avLst/>
          </a:prstGeom>
        </p:spPr>
        <p:txBody>
          <a:bodyPr wrap="square">
            <a:spAutoFit/>
          </a:bodyPr>
          <a:lstStyle/>
          <a:p>
            <a:pPr>
              <a:lnSpc>
                <a:spcPct val="150000"/>
              </a:lnSpc>
            </a:pPr>
            <a:r>
              <a:rPr lang="zh-CN" altLang="en-US" sz="2000" dirty="0">
                <a:cs typeface="Times New Roman" panose="02020603050405020304" pitchFamily="18" charset="0"/>
              </a:rPr>
              <a:t>传统的教学模式中，老师使用电子白板或黑板等方式授课。然而，良好的学习氛围、有效开展的教学策略都离不开互动交流。交互技术的出现，为师生良好的课堂互动提供了技术支持，师生间的信息传递变成了多通道结构，有效提升了学生对课堂讲授内容的关注度。以墙面式交互式投影为例，它突破了传统触摸屏的尺寸限制，可以采用多个投影系统组合的方式，扩展到任意尺寸。同时，该系列可以支持多人同时交互而彼此之间互不</a:t>
            </a:r>
            <a:r>
              <a:rPr lang="zh-CN" altLang="en-US" sz="2000" dirty="0" smtClean="0">
                <a:cs typeface="Times New Roman" panose="02020603050405020304" pitchFamily="18" charset="0"/>
              </a:rPr>
              <a:t>影响。</a:t>
            </a:r>
            <a:endParaRPr lang="zh-CN" altLang="en-US" sz="2000" dirty="0"/>
          </a:p>
        </p:txBody>
      </p:sp>
      <p:pic>
        <p:nvPicPr>
          <p:cNvPr id="7" name="图片 6" descr="http://www.itavcn.com/pic/news/201109/20110928/image/ybsxw2d.jpg"/>
          <p:cNvPicPr/>
          <p:nvPr/>
        </p:nvPicPr>
        <p:blipFill rotWithShape="1">
          <a:blip r:embed="rId2">
            <a:extLst>
              <a:ext uri="{28A0092B-C50C-407E-A947-70E740481C1C}">
                <a14:useLocalDpi xmlns:a14="http://schemas.microsoft.com/office/drawing/2010/main" val="0"/>
              </a:ext>
            </a:extLst>
          </a:blip>
          <a:srcRect b="23652"/>
          <a:stretch/>
        </p:blipFill>
        <p:spPr bwMode="auto">
          <a:xfrm>
            <a:off x="1043010" y="1692648"/>
            <a:ext cx="4999571" cy="336954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9880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4779" y="365125"/>
            <a:ext cx="10939021" cy="781287"/>
          </a:xfrm>
        </p:spPr>
        <p:txBody>
          <a:bodyPr>
            <a:normAutofit fontScale="90000"/>
          </a:bodyPr>
          <a:lstStyle/>
          <a:p>
            <a:r>
              <a:rPr lang="zh-CN" altLang="zh-CN" sz="3200" dirty="0"/>
              <a:t>基于交互技术可激发学生学习兴趣，促进学生自主学习能力的培养</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电子翻书，电子翻书系统，全息投影虚拟翻书"/>
          <p:cNvPicPr/>
          <p:nvPr/>
        </p:nvPicPr>
        <p:blipFill>
          <a:blip r:embed="rId2">
            <a:extLst>
              <a:ext uri="{28A0092B-C50C-407E-A947-70E740481C1C}">
                <a14:useLocalDpi xmlns:a14="http://schemas.microsoft.com/office/drawing/2010/main" val="0"/>
              </a:ext>
            </a:extLst>
          </a:blip>
          <a:srcRect/>
          <a:stretch>
            <a:fillRect/>
          </a:stretch>
        </p:blipFill>
        <p:spPr bwMode="auto">
          <a:xfrm>
            <a:off x="1338989" y="1714454"/>
            <a:ext cx="3883460" cy="2810412"/>
          </a:xfrm>
          <a:prstGeom prst="rect">
            <a:avLst/>
          </a:prstGeom>
          <a:noFill/>
          <a:ln>
            <a:noFill/>
          </a:ln>
        </p:spPr>
      </p:pic>
      <p:sp>
        <p:nvSpPr>
          <p:cNvPr id="3" name="矩形 2"/>
          <p:cNvSpPr/>
          <p:nvPr/>
        </p:nvSpPr>
        <p:spPr>
          <a:xfrm>
            <a:off x="1828089" y="5261670"/>
            <a:ext cx="2031325" cy="369332"/>
          </a:xfrm>
          <a:prstGeom prst="rect">
            <a:avLst/>
          </a:prstGeom>
        </p:spPr>
        <p:txBody>
          <a:bodyPr wrap="none">
            <a:spAutoFit/>
          </a:bodyPr>
          <a:lstStyle/>
          <a:p>
            <a:r>
              <a:rPr lang="zh-CN" altLang="zh-CN" smtClean="0">
                <a:cs typeface="Times New Roman" panose="02020603050405020304" pitchFamily="18" charset="0"/>
              </a:rPr>
              <a:t>交互式电子书翻页</a:t>
            </a:r>
            <a:endParaRPr lang="zh-CN" altLang="en-US" dirty="0"/>
          </a:p>
        </p:txBody>
      </p:sp>
      <p:sp>
        <p:nvSpPr>
          <p:cNvPr id="6" name="矩形 5"/>
          <p:cNvSpPr/>
          <p:nvPr/>
        </p:nvSpPr>
        <p:spPr>
          <a:xfrm>
            <a:off x="6095999" y="1511536"/>
            <a:ext cx="5470689" cy="4708981"/>
          </a:xfrm>
          <a:prstGeom prst="rect">
            <a:avLst/>
          </a:prstGeom>
        </p:spPr>
        <p:txBody>
          <a:bodyPr wrap="square">
            <a:spAutoFit/>
          </a:bodyPr>
          <a:lstStyle/>
          <a:p>
            <a:pPr>
              <a:lnSpc>
                <a:spcPct val="150000"/>
              </a:lnSpc>
            </a:pPr>
            <a:r>
              <a:rPr lang="zh-CN" altLang="zh-CN" sz="2000" dirty="0">
                <a:cs typeface="Times New Roman" panose="02020603050405020304" pitchFamily="18" charset="0"/>
              </a:rPr>
              <a:t>交互式电子书，外形犹如一本打开的书，其实是交互式投影的成像。学习者只需站在展台前方，用手在空中挥动做出翻书的动作，电子书就会随着手臂的左右挥动进行前后的翻页；同时，当手放在书签上方时，书本会按照对应的书签触发相应的动作，如翻至某页，这样就可以通过触摸投影画面上设置的书签进行专题浏览。因此，交互式电子书可方便学习者获取个性化的学习资源，从而提高学习者的学习乐趣，满足学习者的个体学习需求。</a:t>
            </a:r>
            <a:endParaRPr lang="zh-CN" altLang="en-US" sz="2000" dirty="0"/>
          </a:p>
        </p:txBody>
      </p:sp>
    </p:spTree>
    <p:extLst>
      <p:ext uri="{BB962C8B-B14F-4D97-AF65-F5344CB8AC3E}">
        <p14:creationId xmlns:p14="http://schemas.microsoft.com/office/powerpoint/2010/main" val="9121537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200" dirty="0"/>
              <a:t>基于</a:t>
            </a:r>
            <a:r>
              <a:rPr lang="en-US" altLang="zh-CN" sz="3200" dirty="0"/>
              <a:t>LBS</a:t>
            </a:r>
            <a:r>
              <a:rPr lang="zh-CN" altLang="zh-CN" sz="3200" dirty="0"/>
              <a:t>的交互技术，可以实现户外探究式教学模式</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262234" y="5673738"/>
            <a:ext cx="1391728" cy="369332"/>
          </a:xfrm>
          <a:prstGeom prst="rect">
            <a:avLst/>
          </a:prstGeom>
        </p:spPr>
        <p:txBody>
          <a:bodyPr wrap="none">
            <a:spAutoFit/>
          </a:bodyPr>
          <a:lstStyle/>
          <a:p>
            <a:r>
              <a:rPr lang="zh-CN" altLang="zh-CN"/>
              <a:t>活动路线图</a:t>
            </a:r>
            <a:r>
              <a:rPr lang="en-US" altLang="zh-CN"/>
              <a:t> </a:t>
            </a:r>
            <a:endParaRPr lang="zh-CN" altLang="en-US" dirty="0"/>
          </a:p>
        </p:txBody>
      </p:sp>
      <p:sp>
        <p:nvSpPr>
          <p:cNvPr id="11" name="矩形 10"/>
          <p:cNvSpPr/>
          <p:nvPr/>
        </p:nvSpPr>
        <p:spPr>
          <a:xfrm>
            <a:off x="7218575" y="1311629"/>
            <a:ext cx="4135225" cy="5117940"/>
          </a:xfrm>
          <a:prstGeom prst="rect">
            <a:avLst/>
          </a:prstGeom>
        </p:spPr>
        <p:txBody>
          <a:bodyPr wrap="square">
            <a:spAutoFit/>
          </a:bodyPr>
          <a:lstStyle/>
          <a:p>
            <a:pPr>
              <a:lnSpc>
                <a:spcPct val="150000"/>
              </a:lnSpc>
            </a:pPr>
            <a:r>
              <a:rPr lang="zh-CN" altLang="en-US" sz="2000" dirty="0">
                <a:cs typeface="Times New Roman" panose="02020603050405020304" pitchFamily="18" charset="0"/>
              </a:rPr>
              <a:t>传统的教学多局限于课堂，学生很少有机会去参加户外实践。所谓，“纸上得来终觉浅”，有时户外学习有助于加深学习者的学习印象，强化相关知识点的理解。随着</a:t>
            </a:r>
            <a:r>
              <a:rPr lang="en-US" altLang="zh-CN" sz="2000" dirty="0">
                <a:cs typeface="Times New Roman" panose="02020603050405020304" pitchFamily="18" charset="0"/>
              </a:rPr>
              <a:t>LBS</a:t>
            </a:r>
            <a:r>
              <a:rPr lang="zh-CN" altLang="en-US" sz="2000" dirty="0">
                <a:cs typeface="Times New Roman" panose="02020603050405020304" pitchFamily="18" charset="0"/>
              </a:rPr>
              <a:t>技术的兴起，基于</a:t>
            </a:r>
            <a:r>
              <a:rPr lang="en-US" altLang="zh-CN" sz="2000" dirty="0">
                <a:cs typeface="Times New Roman" panose="02020603050405020304" pitchFamily="18" charset="0"/>
              </a:rPr>
              <a:t>LBS</a:t>
            </a:r>
            <a:r>
              <a:rPr lang="zh-CN" altLang="en-US" sz="2000" dirty="0">
                <a:cs typeface="Times New Roman" panose="02020603050405020304" pitchFamily="18" charset="0"/>
              </a:rPr>
              <a:t>的交互式教学，可以让学习者走出课堂，在实践中学习。未来，基于</a:t>
            </a:r>
            <a:r>
              <a:rPr lang="en-US" altLang="zh-CN" sz="2000" dirty="0">
                <a:cs typeface="Times New Roman" panose="02020603050405020304" pitchFamily="18" charset="0"/>
              </a:rPr>
              <a:t>LBS</a:t>
            </a:r>
            <a:r>
              <a:rPr lang="zh-CN" altLang="en-US" sz="2000" dirty="0">
                <a:cs typeface="Times New Roman" panose="02020603050405020304" pitchFamily="18" charset="0"/>
              </a:rPr>
              <a:t>的教学资源主动推送将是教育资源研发的一大亮点，因为只有这样才能满足用户移动学习和不确定性学习的需求。</a:t>
            </a:r>
            <a:endParaRPr lang="zh-CN" altLang="en-US" sz="2000" dirty="0"/>
          </a:p>
        </p:txBody>
      </p:sp>
      <p:pic>
        <p:nvPicPr>
          <p:cNvPr id="7" name="图片 6" descr="地图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11536"/>
            <a:ext cx="2630864" cy="3597792"/>
          </a:xfrm>
          <a:prstGeom prst="rect">
            <a:avLst/>
          </a:prstGeom>
          <a:noFill/>
          <a:ln>
            <a:noFill/>
          </a:ln>
        </p:spPr>
      </p:pic>
      <p:pic>
        <p:nvPicPr>
          <p:cNvPr id="8" name="图片 7" descr="Screenshot_2017-04-15-14-47-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9557" y="1546080"/>
            <a:ext cx="2820140" cy="3563248"/>
          </a:xfrm>
          <a:prstGeom prst="rect">
            <a:avLst/>
          </a:prstGeom>
          <a:noFill/>
          <a:ln>
            <a:noFill/>
          </a:ln>
        </p:spPr>
      </p:pic>
      <p:sp>
        <p:nvSpPr>
          <p:cNvPr id="3" name="矩形 2"/>
          <p:cNvSpPr/>
          <p:nvPr/>
        </p:nvSpPr>
        <p:spPr>
          <a:xfrm>
            <a:off x="4374797" y="5673738"/>
            <a:ext cx="1569660" cy="369332"/>
          </a:xfrm>
          <a:prstGeom prst="rect">
            <a:avLst/>
          </a:prstGeom>
        </p:spPr>
        <p:txBody>
          <a:bodyPr wrap="none">
            <a:spAutoFit/>
          </a:bodyPr>
          <a:lstStyle/>
          <a:p>
            <a:r>
              <a:rPr lang="zh-CN" altLang="zh-CN" dirty="0">
                <a:cs typeface="Times New Roman" panose="02020603050405020304" pitchFamily="18" charset="0"/>
              </a:rPr>
              <a:t>田径场示意图</a:t>
            </a:r>
            <a:endParaRPr lang="zh-CN" altLang="en-US" dirty="0"/>
          </a:p>
        </p:txBody>
      </p:sp>
    </p:spTree>
    <p:extLst>
      <p:ext uri="{BB962C8B-B14F-4D97-AF65-F5344CB8AC3E}">
        <p14:creationId xmlns:p14="http://schemas.microsoft.com/office/powerpoint/2010/main" val="12374772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“未来教学”展望</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593130" y="1720839"/>
            <a:ext cx="8578392" cy="3000821"/>
          </a:xfrm>
          <a:prstGeom prst="rect">
            <a:avLst/>
          </a:prstGeom>
        </p:spPr>
        <p:txBody>
          <a:bodyPr wrap="square">
            <a:spAutoFit/>
          </a:bodyPr>
          <a:lstStyle/>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未来教学将使用富媒体化的教学资源。</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未来教学中非正式学习方式成为学校教学的有益补充。</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未来教学使学习生态化、个人学习环境虚拟化、教师数字化。</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未来教学趋向于使用大数据的深度学习服务。</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未来教学模式转化为以评促学。</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未来教学将使用游戏化教学资源。</a:t>
            </a:r>
          </a:p>
          <a:p>
            <a:pPr marL="342900" lvl="0" indent="-342900" algn="just">
              <a:lnSpc>
                <a:spcPct val="150000"/>
              </a:lnSpc>
              <a:spcAft>
                <a:spcPts val="0"/>
              </a:spcAft>
              <a:buFont typeface="+mj-ea"/>
              <a:buAutoNum type="circleNumDbPlain"/>
            </a:pPr>
            <a:r>
              <a:rPr lang="zh-CN" altLang="zh-CN" kern="100" dirty="0">
                <a:latin typeface="Calibri" panose="020F0502020204030204" pitchFamily="34" charset="0"/>
                <a:cs typeface="Times New Roman" panose="02020603050405020304" pitchFamily="18" charset="0"/>
              </a:rPr>
              <a:t>未来教学使用交互技术促进学习内化。</a:t>
            </a:r>
          </a:p>
        </p:txBody>
      </p:sp>
    </p:spTree>
    <p:extLst>
      <p:ext uri="{BB962C8B-B14F-4D97-AF65-F5344CB8AC3E}">
        <p14:creationId xmlns:p14="http://schemas.microsoft.com/office/powerpoint/2010/main" val="17892847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“未来教学”展望</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2"/>
          <a:stretch>
            <a:fillRect/>
          </a:stretch>
        </p:blipFill>
        <p:spPr>
          <a:xfrm>
            <a:off x="1205376" y="2116821"/>
            <a:ext cx="8770525" cy="3360151"/>
          </a:xfrm>
          <a:prstGeom prst="rect">
            <a:avLst/>
          </a:prstGeom>
        </p:spPr>
      </p:pic>
    </p:spTree>
    <p:extLst>
      <p:ext uri="{BB962C8B-B14F-4D97-AF65-F5344CB8AC3E}">
        <p14:creationId xmlns:p14="http://schemas.microsoft.com/office/powerpoint/2010/main" val="2058628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“未来教学”展望</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2"/>
          <a:stretch>
            <a:fillRect/>
          </a:stretch>
        </p:blipFill>
        <p:spPr>
          <a:xfrm>
            <a:off x="1749446" y="1730248"/>
            <a:ext cx="8403221" cy="3916407"/>
          </a:xfrm>
          <a:prstGeom prst="rect">
            <a:avLst/>
          </a:prstGeom>
        </p:spPr>
      </p:pic>
    </p:spTree>
    <p:extLst>
      <p:ext uri="{BB962C8B-B14F-4D97-AF65-F5344CB8AC3E}">
        <p14:creationId xmlns:p14="http://schemas.microsoft.com/office/powerpoint/2010/main" val="3133434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b="1" dirty="0"/>
              <a:t>思考与探索</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306285" y="1511536"/>
            <a:ext cx="6777021" cy="2799100"/>
          </a:xfrm>
          <a:prstGeom prst="rect">
            <a:avLst/>
          </a:prstGeom>
          <a:noFill/>
        </p:spPr>
        <p:txBody>
          <a:bodyPr wrap="square" rtlCol="0">
            <a:spAutoFit/>
          </a:bodyPr>
          <a:lstStyle/>
          <a:p>
            <a:pPr>
              <a:lnSpc>
                <a:spcPct val="150000"/>
              </a:lnSpc>
            </a:pPr>
            <a:r>
              <a:rPr lang="en-US" altLang="zh-CN" sz="2400" dirty="0"/>
              <a:t>1</a:t>
            </a:r>
            <a:r>
              <a:rPr lang="zh-CN" altLang="zh-CN" sz="2400" dirty="0"/>
              <a:t>、谈谈在未来哪些新信息技术将被应用于教学中？并进行简要说明。 </a:t>
            </a:r>
          </a:p>
          <a:p>
            <a:pPr>
              <a:lnSpc>
                <a:spcPct val="150000"/>
              </a:lnSpc>
            </a:pPr>
            <a:r>
              <a:rPr lang="en-US" altLang="zh-CN" sz="2400" dirty="0"/>
              <a:t>2</a:t>
            </a:r>
            <a:r>
              <a:rPr lang="zh-CN" altLang="zh-CN" sz="2400" dirty="0"/>
              <a:t>、基于虚拟教室的教学模式有哪些？</a:t>
            </a:r>
          </a:p>
          <a:p>
            <a:pPr>
              <a:lnSpc>
                <a:spcPct val="150000"/>
              </a:lnSpc>
            </a:pPr>
            <a:r>
              <a:rPr lang="en-US" altLang="zh-CN" sz="2400" dirty="0"/>
              <a:t>3</a:t>
            </a:r>
            <a:r>
              <a:rPr lang="zh-CN" altLang="zh-CN" sz="2400" dirty="0"/>
              <a:t>、举例说明增强现实技术是如何应用于教学中？</a:t>
            </a:r>
          </a:p>
          <a:p>
            <a:pPr>
              <a:lnSpc>
                <a:spcPct val="150000"/>
              </a:lnSpc>
            </a:pPr>
            <a:r>
              <a:rPr lang="en-US" altLang="zh-CN" sz="2400" dirty="0"/>
              <a:t>4</a:t>
            </a:r>
            <a:r>
              <a:rPr lang="zh-CN" altLang="zh-CN" sz="2400" dirty="0"/>
              <a:t>、对于未来的学习，你的设想是怎样的？</a:t>
            </a:r>
            <a:endParaRPr lang="en-US" altLang="zh-CN" sz="2400" b="1" dirty="0" smtClean="0"/>
          </a:p>
        </p:txBody>
      </p:sp>
    </p:spTree>
    <p:extLst>
      <p:ext uri="{BB962C8B-B14F-4D97-AF65-F5344CB8AC3E}">
        <p14:creationId xmlns:p14="http://schemas.microsoft.com/office/powerpoint/2010/main" val="17597040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en-US" sz="3600" b="1" dirty="0" smtClean="0"/>
              <a:t>深度拓展</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284513" y="1160710"/>
            <a:ext cx="10243458" cy="4579780"/>
          </a:xfrm>
          <a:prstGeom prst="rect">
            <a:avLst/>
          </a:prstGeom>
          <a:noFill/>
        </p:spPr>
        <p:txBody>
          <a:bodyPr wrap="square" rtlCol="0">
            <a:spAutoFit/>
          </a:bodyPr>
          <a:lstStyle/>
          <a:p>
            <a:pPr>
              <a:lnSpc>
                <a:spcPct val="150000"/>
              </a:lnSpc>
            </a:pPr>
            <a:r>
              <a:rPr lang="en-US" altLang="zh-CN" sz="1400" dirty="0"/>
              <a:t>[1]</a:t>
            </a:r>
            <a:r>
              <a:rPr lang="zh-CN" altLang="en-US" sz="1400" dirty="0"/>
              <a:t>刘雨果</a:t>
            </a:r>
            <a:r>
              <a:rPr lang="en-US" altLang="zh-CN" sz="1400" dirty="0"/>
              <a:t>,</a:t>
            </a:r>
            <a:r>
              <a:rPr lang="zh-CN" altLang="en-US" sz="1400" dirty="0"/>
              <a:t>戴娟秀</a:t>
            </a:r>
            <a:r>
              <a:rPr lang="en-US" altLang="zh-CN" sz="1400" dirty="0"/>
              <a:t>,</a:t>
            </a:r>
            <a:r>
              <a:rPr lang="zh-CN" altLang="en-US" sz="1400" dirty="0"/>
              <a:t>翟璐</a:t>
            </a:r>
            <a:r>
              <a:rPr lang="en-US" altLang="zh-CN" sz="1400" dirty="0"/>
              <a:t>,</a:t>
            </a:r>
            <a:r>
              <a:rPr lang="zh-CN" altLang="en-US" sz="1400" dirty="0"/>
              <a:t>杨慧</a:t>
            </a:r>
            <a:r>
              <a:rPr lang="en-US" altLang="zh-CN" sz="1400" dirty="0"/>
              <a:t>.</a:t>
            </a:r>
            <a:r>
              <a:rPr lang="zh-CN" altLang="en-US" sz="1400" dirty="0"/>
              <a:t>虚拟实验室在食品理化检验实验教学中应用的可行性探讨</a:t>
            </a:r>
            <a:r>
              <a:rPr lang="en-US" altLang="zh-CN" sz="1400" dirty="0"/>
              <a:t>[J].</a:t>
            </a:r>
            <a:r>
              <a:rPr lang="zh-CN" altLang="en-US" sz="1400" dirty="0"/>
              <a:t>教育教学论坛</a:t>
            </a:r>
            <a:r>
              <a:rPr lang="en-US" altLang="zh-CN" sz="1400" dirty="0"/>
              <a:t>,2017,(13):275-276.</a:t>
            </a:r>
          </a:p>
          <a:p>
            <a:pPr>
              <a:lnSpc>
                <a:spcPct val="150000"/>
              </a:lnSpc>
            </a:pPr>
            <a:r>
              <a:rPr lang="en-US" altLang="zh-CN" sz="1400" dirty="0"/>
              <a:t>[2]</a:t>
            </a:r>
            <a:r>
              <a:rPr lang="zh-CN" altLang="en-US" sz="1400" dirty="0"/>
              <a:t>祝晓</a:t>
            </a:r>
            <a:r>
              <a:rPr lang="en-US" altLang="zh-CN" sz="1400" dirty="0"/>
              <a:t>.</a:t>
            </a:r>
            <a:r>
              <a:rPr lang="zh-CN" altLang="en-US" sz="1400" dirty="0"/>
              <a:t>基于大学生实践创新项目的园林虚拟实验室建设研究</a:t>
            </a:r>
            <a:r>
              <a:rPr lang="en-US" altLang="zh-CN" sz="1400" dirty="0"/>
              <a:t>[J].</a:t>
            </a:r>
            <a:r>
              <a:rPr lang="zh-CN" altLang="en-US" sz="1400" dirty="0"/>
              <a:t>中国教育信息化</a:t>
            </a:r>
            <a:r>
              <a:rPr lang="en-US" altLang="zh-CN" sz="1400" dirty="0"/>
              <a:t>,2017,(02):22-23.</a:t>
            </a:r>
          </a:p>
          <a:p>
            <a:pPr>
              <a:lnSpc>
                <a:spcPct val="150000"/>
              </a:lnSpc>
            </a:pPr>
            <a:r>
              <a:rPr lang="en-US" altLang="zh-CN" sz="1400" dirty="0"/>
              <a:t>[3]</a:t>
            </a:r>
            <a:r>
              <a:rPr lang="zh-CN" altLang="en-US" sz="1400" dirty="0"/>
              <a:t>闫寒冰</a:t>
            </a:r>
            <a:r>
              <a:rPr lang="en-US" altLang="zh-CN" sz="1400" dirty="0"/>
              <a:t>,</a:t>
            </a:r>
            <a:r>
              <a:rPr lang="zh-CN" altLang="en-US" sz="1400" dirty="0"/>
              <a:t>李曼曼</a:t>
            </a:r>
            <a:r>
              <a:rPr lang="en-US" altLang="zh-CN" sz="1400" dirty="0"/>
              <a:t>,</a:t>
            </a:r>
            <a:r>
              <a:rPr lang="zh-CN" altLang="en-US" sz="1400" dirty="0"/>
              <a:t>黄小瑞</a:t>
            </a:r>
            <a:r>
              <a:rPr lang="en-US" altLang="zh-CN" sz="1400" dirty="0"/>
              <a:t>.</a:t>
            </a:r>
            <a:r>
              <a:rPr lang="zh-CN" altLang="en-US" sz="1400" dirty="0"/>
              <a:t>中小学教师应用电子书包教学的准备情况调查</a:t>
            </a:r>
            <a:r>
              <a:rPr lang="en-US" altLang="zh-CN" sz="1400" dirty="0"/>
              <a:t>[J].</a:t>
            </a:r>
            <a:r>
              <a:rPr lang="zh-CN" altLang="en-US" sz="1400" dirty="0"/>
              <a:t>电化教育研究</a:t>
            </a:r>
            <a:r>
              <a:rPr lang="en-US" altLang="zh-CN" sz="1400" dirty="0"/>
              <a:t>,2016,(11):100-107.</a:t>
            </a:r>
          </a:p>
          <a:p>
            <a:pPr>
              <a:lnSpc>
                <a:spcPct val="150000"/>
              </a:lnSpc>
            </a:pPr>
            <a:r>
              <a:rPr lang="en-US" altLang="zh-CN" sz="1400" dirty="0"/>
              <a:t>[4]</a:t>
            </a:r>
            <a:r>
              <a:rPr lang="zh-CN" altLang="en-US" sz="1400" dirty="0"/>
              <a:t>王德宇</a:t>
            </a:r>
            <a:r>
              <a:rPr lang="en-US" altLang="zh-CN" sz="1400" dirty="0"/>
              <a:t>,</a:t>
            </a:r>
            <a:r>
              <a:rPr lang="zh-CN" altLang="en-US" sz="1400" dirty="0"/>
              <a:t>宋述强</a:t>
            </a:r>
            <a:r>
              <a:rPr lang="en-US" altLang="zh-CN" sz="1400" dirty="0"/>
              <a:t>,</a:t>
            </a:r>
            <a:r>
              <a:rPr lang="zh-CN" altLang="en-US" sz="1400" dirty="0"/>
              <a:t>陈震</a:t>
            </a:r>
            <a:r>
              <a:rPr lang="en-US" altLang="zh-CN" sz="1400" dirty="0"/>
              <a:t>.</a:t>
            </a:r>
            <a:r>
              <a:rPr lang="zh-CN" altLang="en-US" sz="1400" dirty="0"/>
              <a:t>增强现实技术在高校创客教育中的应用</a:t>
            </a:r>
            <a:r>
              <a:rPr lang="en-US" altLang="zh-CN" sz="1400" dirty="0"/>
              <a:t>[J].</a:t>
            </a:r>
            <a:r>
              <a:rPr lang="zh-CN" altLang="en-US" sz="1400" dirty="0"/>
              <a:t>中国电化教育</a:t>
            </a:r>
            <a:r>
              <a:rPr lang="en-US" altLang="zh-CN" sz="1400" dirty="0"/>
              <a:t>,2016,(10):112-115.</a:t>
            </a:r>
          </a:p>
          <a:p>
            <a:pPr>
              <a:lnSpc>
                <a:spcPct val="150000"/>
              </a:lnSpc>
            </a:pPr>
            <a:r>
              <a:rPr lang="en-US" altLang="zh-CN" sz="1400" dirty="0"/>
              <a:t>[5]</a:t>
            </a:r>
            <a:r>
              <a:rPr lang="zh-CN" altLang="en-US" sz="1400" dirty="0"/>
              <a:t>蔡苏</a:t>
            </a:r>
            <a:r>
              <a:rPr lang="en-US" altLang="zh-CN" sz="1400" dirty="0"/>
              <a:t>,</a:t>
            </a:r>
            <a:r>
              <a:rPr lang="zh-CN" altLang="en-US" sz="1400" dirty="0"/>
              <a:t>王沛文</a:t>
            </a:r>
            <a:r>
              <a:rPr lang="en-US" altLang="zh-CN" sz="1400" dirty="0"/>
              <a:t>,</a:t>
            </a:r>
            <a:r>
              <a:rPr lang="zh-CN" altLang="en-US" sz="1400" dirty="0"/>
              <a:t>杨阳</a:t>
            </a:r>
            <a:r>
              <a:rPr lang="en-US" altLang="zh-CN" sz="1400" dirty="0"/>
              <a:t>,</a:t>
            </a:r>
            <a:r>
              <a:rPr lang="zh-CN" altLang="en-US" sz="1400" dirty="0"/>
              <a:t>刘恩睿</a:t>
            </a:r>
            <a:r>
              <a:rPr lang="en-US" altLang="zh-CN" sz="1400" dirty="0"/>
              <a:t>.</a:t>
            </a:r>
            <a:r>
              <a:rPr lang="zh-CN" altLang="en-US" sz="1400" dirty="0"/>
              <a:t>增强现实</a:t>
            </a:r>
            <a:r>
              <a:rPr lang="en-US" altLang="zh-CN" sz="1400" dirty="0"/>
              <a:t>(AR)</a:t>
            </a:r>
            <a:r>
              <a:rPr lang="zh-CN" altLang="en-US" sz="1400" dirty="0"/>
              <a:t>技术的教育应用综述</a:t>
            </a:r>
            <a:r>
              <a:rPr lang="en-US" altLang="zh-CN" sz="1400" dirty="0"/>
              <a:t>[J].</a:t>
            </a:r>
            <a:r>
              <a:rPr lang="zh-CN" altLang="en-US" sz="1400" dirty="0"/>
              <a:t>远程教育杂志</a:t>
            </a:r>
            <a:r>
              <a:rPr lang="en-US" altLang="zh-CN" sz="1400" dirty="0"/>
              <a:t>,2016,(05):27-40.</a:t>
            </a:r>
          </a:p>
          <a:p>
            <a:pPr>
              <a:lnSpc>
                <a:spcPct val="150000"/>
              </a:lnSpc>
            </a:pPr>
            <a:r>
              <a:rPr lang="en-US" altLang="zh-CN" sz="1400" dirty="0"/>
              <a:t>[6]</a:t>
            </a:r>
            <a:r>
              <a:rPr lang="zh-CN" altLang="en-US" sz="1400" dirty="0"/>
              <a:t>杨熊炎</a:t>
            </a:r>
            <a:r>
              <a:rPr lang="en-US" altLang="zh-CN" sz="1400" dirty="0"/>
              <a:t>.</a:t>
            </a:r>
            <a:r>
              <a:rPr lang="zh-CN" altLang="en-US" sz="1400" dirty="0"/>
              <a:t>创客教育下的“</a:t>
            </a:r>
            <a:r>
              <a:rPr lang="en-US" altLang="zh-CN" sz="1400" dirty="0"/>
              <a:t>3D</a:t>
            </a:r>
            <a:r>
              <a:rPr lang="zh-CN" altLang="en-US" sz="1400" dirty="0"/>
              <a:t>设计与打印”课程应用实践</a:t>
            </a:r>
            <a:r>
              <a:rPr lang="en-US" altLang="zh-CN" sz="1400" dirty="0"/>
              <a:t>[J].</a:t>
            </a:r>
            <a:r>
              <a:rPr lang="zh-CN" altLang="en-US" sz="1400" dirty="0"/>
              <a:t>美与时代</a:t>
            </a:r>
            <a:r>
              <a:rPr lang="en-US" altLang="zh-CN" sz="1400" dirty="0"/>
              <a:t>(</a:t>
            </a:r>
            <a:r>
              <a:rPr lang="zh-CN" altLang="en-US" sz="1400" dirty="0"/>
              <a:t>上</a:t>
            </a:r>
            <a:r>
              <a:rPr lang="en-US" altLang="zh-CN" sz="1400" dirty="0"/>
              <a:t>),2016,(09):106-108.</a:t>
            </a:r>
          </a:p>
          <a:p>
            <a:pPr>
              <a:lnSpc>
                <a:spcPct val="150000"/>
              </a:lnSpc>
            </a:pPr>
            <a:r>
              <a:rPr lang="en-US" altLang="zh-CN" sz="1400" dirty="0"/>
              <a:t>[7]</a:t>
            </a:r>
            <a:r>
              <a:rPr lang="zh-CN" altLang="en-US" sz="1400" dirty="0"/>
              <a:t>李康康</a:t>
            </a:r>
            <a:r>
              <a:rPr lang="en-US" altLang="zh-CN" sz="1400" dirty="0"/>
              <a:t>,</a:t>
            </a:r>
            <a:r>
              <a:rPr lang="zh-CN" altLang="en-US" sz="1400" dirty="0"/>
              <a:t>赵鑫硕</a:t>
            </a:r>
            <a:r>
              <a:rPr lang="en-US" altLang="zh-CN" sz="1400" dirty="0"/>
              <a:t>,</a:t>
            </a:r>
            <a:r>
              <a:rPr lang="zh-CN" altLang="en-US" sz="1400" dirty="0"/>
              <a:t>陈琳</a:t>
            </a:r>
            <a:r>
              <a:rPr lang="en-US" altLang="zh-CN" sz="1400" dirty="0"/>
              <a:t>.</a:t>
            </a:r>
            <a:r>
              <a:rPr lang="zh-CN" altLang="en-US" sz="1400" dirty="0"/>
              <a:t>我国智慧教室的现状及发展</a:t>
            </a:r>
            <a:r>
              <a:rPr lang="en-US" altLang="zh-CN" sz="1400" dirty="0"/>
              <a:t>[J].</a:t>
            </a:r>
            <a:r>
              <a:rPr lang="zh-CN" altLang="en-US" sz="1400" dirty="0"/>
              <a:t>现代教育技术</a:t>
            </a:r>
            <a:r>
              <a:rPr lang="en-US" altLang="zh-CN" sz="1400" dirty="0"/>
              <a:t>,2016,(07):25-30.</a:t>
            </a:r>
          </a:p>
          <a:p>
            <a:pPr>
              <a:lnSpc>
                <a:spcPct val="150000"/>
              </a:lnSpc>
            </a:pPr>
            <a:r>
              <a:rPr lang="en-US" altLang="zh-CN" sz="1400" dirty="0"/>
              <a:t>[8]</a:t>
            </a:r>
            <a:r>
              <a:rPr lang="zh-CN" altLang="en-US" sz="1400" dirty="0"/>
              <a:t>江丰光</a:t>
            </a:r>
            <a:r>
              <a:rPr lang="en-US" altLang="zh-CN" sz="1400" dirty="0"/>
              <a:t>,</a:t>
            </a:r>
            <a:r>
              <a:rPr lang="zh-CN" altLang="en-US" sz="1400" dirty="0"/>
              <a:t>孙可</a:t>
            </a:r>
            <a:r>
              <a:rPr lang="en-US" altLang="zh-CN" sz="1400" dirty="0"/>
              <a:t>.</a:t>
            </a:r>
            <a:r>
              <a:rPr lang="zh-CN" altLang="en-US" sz="1400" dirty="0"/>
              <a:t>电子书包教学应用家长态度的调查研究</a:t>
            </a:r>
            <a:r>
              <a:rPr lang="en-US" altLang="zh-CN" sz="1400" dirty="0"/>
              <a:t>——</a:t>
            </a:r>
            <a:r>
              <a:rPr lang="zh-CN" altLang="en-US" sz="1400" dirty="0"/>
              <a:t>以北京、海南和河北为例</a:t>
            </a:r>
            <a:r>
              <a:rPr lang="en-US" altLang="zh-CN" sz="1400" dirty="0"/>
              <a:t>[J].</a:t>
            </a:r>
            <a:r>
              <a:rPr lang="zh-CN" altLang="en-US" sz="1400" dirty="0"/>
              <a:t>中国电化教育</a:t>
            </a:r>
            <a:r>
              <a:rPr lang="en-US" altLang="zh-CN" sz="1400" dirty="0"/>
              <a:t>,2016,(07):73-79.</a:t>
            </a:r>
          </a:p>
          <a:p>
            <a:pPr>
              <a:lnSpc>
                <a:spcPct val="150000"/>
              </a:lnSpc>
            </a:pPr>
            <a:r>
              <a:rPr lang="en-US" altLang="zh-CN" sz="1400" dirty="0"/>
              <a:t>[9]</a:t>
            </a:r>
            <a:r>
              <a:rPr lang="zh-CN" altLang="en-US" sz="1400" dirty="0"/>
              <a:t>陈莹</a:t>
            </a:r>
            <a:r>
              <a:rPr lang="en-US" altLang="zh-CN" sz="1400" dirty="0"/>
              <a:t>.</a:t>
            </a:r>
            <a:r>
              <a:rPr lang="zh-CN" altLang="en-US" sz="1400" dirty="0"/>
              <a:t>小学</a:t>
            </a:r>
            <a:r>
              <a:rPr lang="en-US" altLang="zh-CN" sz="1400" dirty="0"/>
              <a:t>3D</a:t>
            </a:r>
            <a:r>
              <a:rPr lang="zh-CN" altLang="en-US" sz="1400" dirty="0"/>
              <a:t>打印课程的学习适应性研究</a:t>
            </a:r>
            <a:r>
              <a:rPr lang="en-US" altLang="zh-CN" sz="1400" dirty="0"/>
              <a:t>[D].</a:t>
            </a:r>
            <a:r>
              <a:rPr lang="zh-CN" altLang="en-US" sz="1400" dirty="0"/>
              <a:t>上海师范大学</a:t>
            </a:r>
            <a:r>
              <a:rPr lang="en-US" altLang="zh-CN" sz="1400" dirty="0"/>
              <a:t>,2016.</a:t>
            </a:r>
          </a:p>
          <a:p>
            <a:pPr>
              <a:lnSpc>
                <a:spcPct val="150000"/>
              </a:lnSpc>
            </a:pPr>
            <a:r>
              <a:rPr lang="en-US" altLang="zh-CN" sz="1400" dirty="0"/>
              <a:t>[10]</a:t>
            </a:r>
            <a:r>
              <a:rPr lang="zh-CN" altLang="en-US" sz="1400" dirty="0"/>
              <a:t>周晨蕊</a:t>
            </a:r>
            <a:r>
              <a:rPr lang="en-US" altLang="zh-CN" sz="1400" dirty="0"/>
              <a:t>,</a:t>
            </a:r>
            <a:r>
              <a:rPr lang="zh-CN" altLang="en-US" sz="1400" dirty="0"/>
              <a:t>孙众</a:t>
            </a:r>
            <a:r>
              <a:rPr lang="en-US" altLang="zh-CN" sz="1400" dirty="0"/>
              <a:t>.</a:t>
            </a:r>
            <a:r>
              <a:rPr lang="zh-CN" altLang="en-US" sz="1400" dirty="0"/>
              <a:t>电子书包满意度影响因素研究</a:t>
            </a:r>
            <a:r>
              <a:rPr lang="en-US" altLang="zh-CN" sz="1400" dirty="0"/>
              <a:t>[J].</a:t>
            </a:r>
            <a:r>
              <a:rPr lang="zh-CN" altLang="en-US" sz="1400" dirty="0"/>
              <a:t>中国远程教育</a:t>
            </a:r>
            <a:r>
              <a:rPr lang="en-US" altLang="zh-CN" sz="1400" dirty="0"/>
              <a:t>,2016,(02):17-25-50-79.</a:t>
            </a:r>
          </a:p>
          <a:p>
            <a:pPr>
              <a:lnSpc>
                <a:spcPct val="150000"/>
              </a:lnSpc>
            </a:pPr>
            <a:r>
              <a:rPr lang="en-US" altLang="zh-CN" sz="1400" dirty="0"/>
              <a:t>[11]</a:t>
            </a:r>
            <a:r>
              <a:rPr lang="zh-CN" altLang="en-US" sz="1400" dirty="0"/>
              <a:t>孙江山</a:t>
            </a:r>
            <a:r>
              <a:rPr lang="en-US" altLang="zh-CN" sz="1400" dirty="0"/>
              <a:t>,</a:t>
            </a:r>
            <a:r>
              <a:rPr lang="zh-CN" altLang="en-US" sz="1400" dirty="0"/>
              <a:t>吴永和</a:t>
            </a:r>
            <a:r>
              <a:rPr lang="en-US" altLang="zh-CN" sz="1400" dirty="0"/>
              <a:t>,</a:t>
            </a:r>
            <a:r>
              <a:rPr lang="zh-CN" altLang="en-US" sz="1400" dirty="0"/>
              <a:t>任友群</a:t>
            </a:r>
            <a:r>
              <a:rPr lang="en-US" altLang="zh-CN" sz="1400" dirty="0"/>
              <a:t>.3D</a:t>
            </a:r>
            <a:r>
              <a:rPr lang="zh-CN" altLang="en-US" sz="1400" dirty="0"/>
              <a:t>打印教育创新</a:t>
            </a:r>
            <a:r>
              <a:rPr lang="en-US" altLang="zh-CN" sz="1400" dirty="0"/>
              <a:t>:</a:t>
            </a:r>
            <a:r>
              <a:rPr lang="zh-CN" altLang="en-US" sz="1400" dirty="0"/>
              <a:t>创客空间、创新实验室和</a:t>
            </a:r>
            <a:r>
              <a:rPr lang="en-US" altLang="zh-CN" sz="1400" dirty="0"/>
              <a:t>STEAM[J].</a:t>
            </a:r>
            <a:r>
              <a:rPr lang="zh-CN" altLang="en-US" sz="1400" dirty="0"/>
              <a:t>现代远程教育研究</a:t>
            </a:r>
            <a:r>
              <a:rPr lang="en-US" altLang="zh-CN" sz="1400" dirty="0"/>
              <a:t>,2015,(04):96-103.</a:t>
            </a:r>
          </a:p>
          <a:p>
            <a:pPr>
              <a:lnSpc>
                <a:spcPct val="150000"/>
              </a:lnSpc>
            </a:pPr>
            <a:r>
              <a:rPr lang="en-US" altLang="zh-CN" sz="1400" dirty="0"/>
              <a:t>[12]</a:t>
            </a:r>
            <a:r>
              <a:rPr lang="zh-CN" altLang="en-US" sz="1400" dirty="0"/>
              <a:t>沈书生</a:t>
            </a:r>
            <a:r>
              <a:rPr lang="en-US" altLang="zh-CN" sz="1400" dirty="0"/>
              <a:t>,</a:t>
            </a:r>
            <a:r>
              <a:rPr lang="zh-CN" altLang="en-US" sz="1400" dirty="0"/>
              <a:t>刘强</a:t>
            </a:r>
            <a:r>
              <a:rPr lang="en-US" altLang="zh-CN" sz="1400" dirty="0"/>
              <a:t>,</a:t>
            </a:r>
            <a:r>
              <a:rPr lang="zh-CN" altLang="en-US" sz="1400" dirty="0"/>
              <a:t>谢同祥</a:t>
            </a:r>
            <a:r>
              <a:rPr lang="en-US" altLang="zh-CN" sz="1400" dirty="0"/>
              <a:t>.</a:t>
            </a:r>
            <a:r>
              <a:rPr lang="zh-CN" altLang="en-US" sz="1400" dirty="0"/>
              <a:t>一种基于电子书包的翻转课堂教学模式</a:t>
            </a:r>
            <a:r>
              <a:rPr lang="en-US" altLang="zh-CN" sz="1400" dirty="0"/>
              <a:t>[J].</a:t>
            </a:r>
            <a:r>
              <a:rPr lang="zh-CN" altLang="en-US" sz="1400" dirty="0"/>
              <a:t>中国电化教育</a:t>
            </a:r>
            <a:r>
              <a:rPr lang="en-US" altLang="zh-CN" sz="1400" dirty="0"/>
              <a:t>,2013,(12):107-111.</a:t>
            </a:r>
          </a:p>
          <a:p>
            <a:pPr>
              <a:lnSpc>
                <a:spcPct val="150000"/>
              </a:lnSpc>
            </a:pPr>
            <a:r>
              <a:rPr lang="en-US" altLang="zh-CN" sz="1400" dirty="0"/>
              <a:t>[13]</a:t>
            </a:r>
            <a:r>
              <a:rPr lang="zh-CN" altLang="en-US" sz="1400" dirty="0"/>
              <a:t>张屹</a:t>
            </a:r>
            <a:r>
              <a:rPr lang="en-US" altLang="zh-CN" sz="1400" dirty="0"/>
              <a:t>,</a:t>
            </a:r>
            <a:r>
              <a:rPr lang="zh-CN" altLang="en-US" sz="1400" dirty="0"/>
              <a:t>祝园</a:t>
            </a:r>
            <a:r>
              <a:rPr lang="en-US" altLang="zh-CN" sz="1400" dirty="0"/>
              <a:t>,</a:t>
            </a:r>
            <a:r>
              <a:rPr lang="zh-CN" altLang="en-US" sz="1400" dirty="0"/>
              <a:t>白清玉</a:t>
            </a:r>
            <a:r>
              <a:rPr lang="en-US" altLang="zh-CN" sz="1400" dirty="0"/>
              <a:t>,</a:t>
            </a:r>
            <a:r>
              <a:rPr lang="zh-CN" altLang="en-US" sz="1400" dirty="0"/>
              <a:t>李晓艳</a:t>
            </a:r>
            <a:r>
              <a:rPr lang="en-US" altLang="zh-CN" sz="1400" dirty="0"/>
              <a:t>,</a:t>
            </a:r>
            <a:r>
              <a:rPr lang="zh-CN" altLang="en-US" sz="1400" dirty="0"/>
              <a:t>朱映辉</a:t>
            </a:r>
            <a:r>
              <a:rPr lang="en-US" altLang="zh-CN" sz="1400" dirty="0"/>
              <a:t>.</a:t>
            </a:r>
            <a:r>
              <a:rPr lang="zh-CN" altLang="en-US" sz="1400" dirty="0"/>
              <a:t>智慧教室环境下小学数学课堂教学互动行为特征研究</a:t>
            </a:r>
            <a:r>
              <a:rPr lang="en-US" altLang="zh-CN" sz="1400" dirty="0"/>
              <a:t>[J].</a:t>
            </a:r>
            <a:r>
              <a:rPr lang="zh-CN" altLang="en-US" sz="1400" dirty="0"/>
              <a:t>中国电化教育</a:t>
            </a:r>
            <a:r>
              <a:rPr lang="en-US" altLang="zh-CN" sz="1400" dirty="0"/>
              <a:t>,2016,(06):43-48.</a:t>
            </a:r>
          </a:p>
          <a:p>
            <a:pPr>
              <a:lnSpc>
                <a:spcPct val="150000"/>
              </a:lnSpc>
            </a:pPr>
            <a:r>
              <a:rPr lang="en-US" altLang="zh-CN" sz="1400" dirty="0"/>
              <a:t>[14]</a:t>
            </a:r>
            <a:r>
              <a:rPr lang="zh-CN" altLang="en-US" sz="1400" dirty="0"/>
              <a:t>程敏</a:t>
            </a:r>
            <a:r>
              <a:rPr lang="en-US" altLang="zh-CN" sz="1400" dirty="0"/>
              <a:t>.</a:t>
            </a:r>
            <a:r>
              <a:rPr lang="zh-CN" altLang="en-US" sz="1400" dirty="0"/>
              <a:t>信息化环境中智慧教室的构建</a:t>
            </a:r>
            <a:r>
              <a:rPr lang="en-US" altLang="zh-CN" sz="1400" dirty="0"/>
              <a:t>[J].</a:t>
            </a:r>
            <a:r>
              <a:rPr lang="zh-CN" altLang="en-US" sz="1400" dirty="0"/>
              <a:t>现代教育技术</a:t>
            </a:r>
            <a:r>
              <a:rPr lang="en-US" altLang="zh-CN" sz="1400" dirty="0"/>
              <a:t>,2016,(02):101-107.</a:t>
            </a:r>
          </a:p>
        </p:txBody>
      </p:sp>
    </p:spTree>
    <p:extLst>
      <p:ext uri="{BB962C8B-B14F-4D97-AF65-F5344CB8AC3E}">
        <p14:creationId xmlns:p14="http://schemas.microsoft.com/office/powerpoint/2010/main" val="3332470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智慧教室在教学中的应用</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838200" y="1838385"/>
            <a:ext cx="10515600"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zh-CN" sz="2000" dirty="0"/>
              <a:t>基于智慧教室可方便地开展混合式教学、网络课程教学等多种教学</a:t>
            </a:r>
            <a:r>
              <a:rPr lang="zh-CN" altLang="zh-CN" sz="2000" dirty="0" smtClean="0"/>
              <a:t>模式</a:t>
            </a:r>
            <a:r>
              <a:rPr lang="en-US" altLang="zh-CN" sz="2000" dirty="0" smtClean="0"/>
              <a:t>.</a:t>
            </a:r>
          </a:p>
          <a:p>
            <a:pPr marL="342900" indent="-342900">
              <a:lnSpc>
                <a:spcPct val="150000"/>
              </a:lnSpc>
              <a:buFont typeface="Wingdings" panose="05000000000000000000" pitchFamily="2" charset="2"/>
              <a:buChar char="l"/>
            </a:pPr>
            <a:r>
              <a:rPr lang="zh-CN" altLang="zh-CN" sz="2000" dirty="0"/>
              <a:t>智慧教室可实现教育教学的数据挖掘与分析利用</a:t>
            </a:r>
            <a:r>
              <a:rPr lang="zh-CN" altLang="en-US" sz="2000" dirty="0" smtClean="0"/>
              <a:t>。</a:t>
            </a:r>
            <a:endParaRPr lang="zh-CN" altLang="en-US" sz="2000" dirty="0"/>
          </a:p>
          <a:p>
            <a:pPr marL="342900" indent="-342900">
              <a:lnSpc>
                <a:spcPct val="150000"/>
              </a:lnSpc>
              <a:buFont typeface="Wingdings" panose="05000000000000000000" pitchFamily="2" charset="2"/>
              <a:buChar char="l"/>
            </a:pPr>
            <a:r>
              <a:rPr lang="zh-CN" altLang="zh-CN" sz="2000" dirty="0"/>
              <a:t>基于智慧教室可以实现对学生综合素质的全面评价</a:t>
            </a:r>
            <a:r>
              <a:rPr lang="zh-CN" altLang="en-US" sz="2000" dirty="0" smtClean="0"/>
              <a:t>。</a:t>
            </a:r>
            <a:endParaRPr lang="zh-CN" altLang="en-US" sz="2000" dirty="0"/>
          </a:p>
        </p:txBody>
      </p:sp>
    </p:spTree>
    <p:extLst>
      <p:ext uri="{BB962C8B-B14F-4D97-AF65-F5344CB8AC3E}">
        <p14:creationId xmlns:p14="http://schemas.microsoft.com/office/powerpoint/2010/main" val="157758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基于智慧教室的教学模式框架</a:t>
            </a:r>
            <a:endParaRPr lang="zh-CN" altLang="zh-CN"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p:nvPr/>
        </p:nvPicPr>
        <p:blipFill>
          <a:blip r:embed="rId2"/>
          <a:stretch>
            <a:fillRect/>
          </a:stretch>
        </p:blipFill>
        <p:spPr>
          <a:xfrm>
            <a:off x="1371601" y="1251857"/>
            <a:ext cx="8621486" cy="5431971"/>
          </a:xfrm>
          <a:prstGeom prst="rect">
            <a:avLst/>
          </a:prstGeom>
        </p:spPr>
      </p:pic>
    </p:spTree>
    <p:extLst>
      <p:ext uri="{BB962C8B-B14F-4D97-AF65-F5344CB8AC3E}">
        <p14:creationId xmlns:p14="http://schemas.microsoft.com/office/powerpoint/2010/main" val="4221480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智慧教室可实现教育教学的数据挖掘与分析利用</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descr="https://timgsa.baidu.com/timg?image&amp;quality=80&amp;size=b9999_10000&amp;sec=1495799195981&amp;di=17870c3d926fd94ae30fcfea4eea6b87&amp;imgtype=0&amp;src=http%3A%2F%2Fimg01.hc360.com%2Fedu%2F201406%2F201406191630306694.jpg"/>
          <p:cNvPicPr/>
          <p:nvPr/>
        </p:nvPicPr>
        <p:blipFill>
          <a:blip r:embed="rId2">
            <a:extLst>
              <a:ext uri="{28A0092B-C50C-407E-A947-70E740481C1C}">
                <a14:useLocalDpi xmlns:a14="http://schemas.microsoft.com/office/drawing/2010/main" val="0"/>
              </a:ext>
            </a:extLst>
          </a:blip>
          <a:srcRect/>
          <a:stretch>
            <a:fillRect/>
          </a:stretch>
        </p:blipFill>
        <p:spPr bwMode="auto">
          <a:xfrm>
            <a:off x="3740430" y="1511536"/>
            <a:ext cx="4187511" cy="3258427"/>
          </a:xfrm>
          <a:prstGeom prst="rect">
            <a:avLst/>
          </a:prstGeom>
          <a:noFill/>
          <a:ln>
            <a:noFill/>
          </a:ln>
        </p:spPr>
      </p:pic>
      <p:sp>
        <p:nvSpPr>
          <p:cNvPr id="6" name="矩形 5"/>
          <p:cNvSpPr/>
          <p:nvPr/>
        </p:nvSpPr>
        <p:spPr>
          <a:xfrm>
            <a:off x="4683870" y="5318231"/>
            <a:ext cx="2300630" cy="369332"/>
          </a:xfrm>
          <a:prstGeom prst="rect">
            <a:avLst/>
          </a:prstGeom>
        </p:spPr>
        <p:txBody>
          <a:bodyPr wrap="none">
            <a:spAutoFit/>
          </a:bodyPr>
          <a:lstStyle/>
          <a:p>
            <a:pPr indent="266700" algn="ctr">
              <a:spcAft>
                <a:spcPts val="0"/>
              </a:spcAft>
            </a:pPr>
            <a:r>
              <a:rPr lang="zh-CN" altLang="zh-CN" kern="100" dirty="0">
                <a:solidFill>
                  <a:srgbClr val="000000"/>
                </a:solidFill>
                <a:latin typeface="黑体" panose="02010609060101010101" pitchFamily="49" charset="-122"/>
                <a:cs typeface="Times New Roman" panose="02020603050405020304" pitchFamily="18" charset="0"/>
              </a:rPr>
              <a:t>智慧教室云端存储</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6926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81287"/>
          </a:xfrm>
        </p:spPr>
        <p:txBody>
          <a:bodyPr>
            <a:normAutofit/>
          </a:bodyPr>
          <a:lstStyle/>
          <a:p>
            <a:r>
              <a:rPr lang="zh-CN" altLang="zh-CN" sz="3600" dirty="0"/>
              <a:t> 基于智慧教室可以实现对学生综合素质的全面评价</a:t>
            </a:r>
            <a:endParaRPr lang="zh-CN" altLang="en-US" sz="3600" b="1"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334052" y="2411937"/>
            <a:ext cx="3860118" cy="2308324"/>
          </a:xfrm>
          <a:prstGeom prst="rect">
            <a:avLst/>
          </a:prstGeom>
        </p:spPr>
        <p:txBody>
          <a:bodyPr wrap="square">
            <a:spAutoFit/>
          </a:bodyPr>
          <a:lstStyle/>
          <a:p>
            <a:pPr marL="285750" indent="-285750">
              <a:buFont typeface="Arial" panose="020B0604020202020204" pitchFamily="34" charset="0"/>
              <a:buChar char="•"/>
            </a:pPr>
            <a:r>
              <a:rPr lang="zh-CN" altLang="zh-CN" sz="2400" dirty="0" smtClean="0">
                <a:latin typeface="黑体" panose="02010609060101010101" pitchFamily="49" charset="-122"/>
                <a:cs typeface="Times New Roman" panose="02020603050405020304" pitchFamily="18" charset="0"/>
              </a:rPr>
              <a:t>可用</a:t>
            </a:r>
            <a:r>
              <a:rPr lang="zh-CN" altLang="zh-CN" sz="2400" dirty="0">
                <a:latin typeface="黑体" panose="02010609060101010101" pitchFamily="49" charset="-122"/>
                <a:cs typeface="Times New Roman" panose="02020603050405020304" pitchFamily="18" charset="0"/>
              </a:rPr>
              <a:t>多种工具或手段进行学习状态的</a:t>
            </a:r>
            <a:r>
              <a:rPr lang="zh-CN" altLang="zh-CN" sz="2400" dirty="0" smtClean="0">
                <a:latin typeface="黑体" panose="02010609060101010101" pitchFamily="49" charset="-122"/>
                <a:cs typeface="Times New Roman" panose="02020603050405020304" pitchFamily="18" charset="0"/>
              </a:rPr>
              <a:t>评价</a:t>
            </a:r>
            <a:endParaRPr lang="en-US" altLang="zh-CN" sz="2400" dirty="0" smtClean="0">
              <a:latin typeface="黑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sz="2400" dirty="0"/>
              <a:t>可对学习者开展多元化的</a:t>
            </a:r>
            <a:r>
              <a:rPr lang="zh-CN" altLang="en-US" sz="2400" dirty="0" smtClean="0"/>
              <a:t>评价</a:t>
            </a:r>
            <a:endParaRPr lang="en-US" altLang="zh-CN" sz="2400" dirty="0" smtClean="0"/>
          </a:p>
          <a:p>
            <a:pPr marL="285750" indent="-285750">
              <a:buFont typeface="Arial" panose="020B0604020202020204" pitchFamily="34" charset="0"/>
              <a:buChar char="•"/>
            </a:pPr>
            <a:r>
              <a:rPr lang="zh-CN" altLang="en-US" sz="2400" dirty="0"/>
              <a:t>通过全过程的评价，可用评价结果来激励学生</a:t>
            </a:r>
          </a:p>
        </p:txBody>
      </p:sp>
      <p:pic>
        <p:nvPicPr>
          <p:cNvPr id="7" name="图片 6"/>
          <p:cNvPicPr>
            <a:picLocks noChangeAspect="1"/>
          </p:cNvPicPr>
          <p:nvPr/>
        </p:nvPicPr>
        <p:blipFill>
          <a:blip r:embed="rId2"/>
          <a:stretch>
            <a:fillRect/>
          </a:stretch>
        </p:blipFill>
        <p:spPr>
          <a:xfrm>
            <a:off x="7083400" y="2138560"/>
            <a:ext cx="3511600" cy="2158171"/>
          </a:xfrm>
          <a:prstGeom prst="rect">
            <a:avLst/>
          </a:prstGeom>
        </p:spPr>
      </p:pic>
      <p:sp>
        <p:nvSpPr>
          <p:cNvPr id="8" name="矩形 7"/>
          <p:cNvSpPr/>
          <p:nvPr/>
        </p:nvSpPr>
        <p:spPr>
          <a:xfrm>
            <a:off x="8301297" y="5104213"/>
            <a:ext cx="1622560" cy="369332"/>
          </a:xfrm>
          <a:prstGeom prst="rect">
            <a:avLst/>
          </a:prstGeom>
        </p:spPr>
        <p:txBody>
          <a:bodyPr wrap="none">
            <a:spAutoFit/>
          </a:bodyPr>
          <a:lstStyle/>
          <a:p>
            <a:r>
              <a:rPr lang="zh-CN" altLang="en-US" dirty="0"/>
              <a:t> 学习训练系统</a:t>
            </a:r>
          </a:p>
        </p:txBody>
      </p:sp>
    </p:spTree>
    <p:extLst>
      <p:ext uri="{BB962C8B-B14F-4D97-AF65-F5344CB8AC3E}">
        <p14:creationId xmlns:p14="http://schemas.microsoft.com/office/powerpoint/2010/main" val="34039282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自定义 3">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5BBAF6"/>
      </a:hlink>
      <a:folHlink>
        <a:srgbClr val="5EAE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3.xml><?xml version="1.0" encoding="utf-8"?>
<a:theme xmlns:a="http://schemas.openxmlformats.org/drawingml/2006/main" name="书稿ppt - 副本">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主题3PPT</Template>
  <TotalTime>642</TotalTime>
  <Words>5379</Words>
  <Application>Microsoft Office PowerPoint</Application>
  <PresentationFormat>宽屏</PresentationFormat>
  <Paragraphs>200</Paragraphs>
  <Slides>59</Slides>
  <Notes>1</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59</vt:i4>
      </vt:variant>
    </vt:vector>
  </HeadingPairs>
  <TitlesOfParts>
    <vt:vector size="77" baseType="lpstr">
      <vt:lpstr>Century Gothic</vt:lpstr>
      <vt:lpstr>黑体</vt:lpstr>
      <vt:lpstr>华文楷体</vt:lpstr>
      <vt:lpstr>宋体</vt:lpstr>
      <vt:lpstr>微软雅黑</vt:lpstr>
      <vt:lpstr>幼圆</vt:lpstr>
      <vt:lpstr>Arial</vt:lpstr>
      <vt:lpstr>Calibri</vt:lpstr>
      <vt:lpstr>Calibri Light</vt:lpstr>
      <vt:lpstr>Consolas</vt:lpstr>
      <vt:lpstr>Symbol</vt:lpstr>
      <vt:lpstr>Times New Roman</vt:lpstr>
      <vt:lpstr>Verdana</vt:lpstr>
      <vt:lpstr>Wingdings</vt:lpstr>
      <vt:lpstr>波形</vt:lpstr>
      <vt:lpstr>Office 主题</vt:lpstr>
      <vt:lpstr>书稿ppt - 副本</vt:lpstr>
      <vt:lpstr>Visio</vt:lpstr>
      <vt:lpstr>主题9 新技术在信息化教学中的应用及展望</vt:lpstr>
      <vt:lpstr>学习目标</vt:lpstr>
      <vt:lpstr>知识地图</vt:lpstr>
      <vt:lpstr>智慧教室概述</vt:lpstr>
      <vt:lpstr>智慧教室功能示意图</vt:lpstr>
      <vt:lpstr>智慧教室在教学中的应用</vt:lpstr>
      <vt:lpstr>基于智慧教室的教学模式框架</vt:lpstr>
      <vt:lpstr>智慧教室可实现教育教学的数据挖掘与分析利用</vt:lpstr>
      <vt:lpstr> 基于智慧教室可以实现对学生综合素质的全面评价</vt:lpstr>
      <vt:lpstr>虚拟实验室概述</vt:lpstr>
      <vt:lpstr>智慧教室功能示意图</vt:lpstr>
      <vt:lpstr>虚拟实验室在教学中的应用</vt:lpstr>
      <vt:lpstr>电是怎么制造的(how to Make Electricity)</vt:lpstr>
      <vt:lpstr>基于虚拟实验室可方便地开展设计型、探究型实验教学，让学习者自行探究某些科学原理与规律</vt:lpstr>
      <vt:lpstr>利用虚拟实验室可远程辅导学生，通过仿真实验，实现师生间的交流互动</vt:lpstr>
      <vt:lpstr>利用虚拟实验室实现移动办公且减轻老师批改实验报告的工作量</vt:lpstr>
      <vt:lpstr>利用虚拟实验室，可扩展学生的知识面</vt:lpstr>
      <vt:lpstr>电子书包概述</vt:lpstr>
      <vt:lpstr>电子书包功能示意图</vt:lpstr>
      <vt:lpstr>电子书包在教学中的应用</vt:lpstr>
      <vt:lpstr>基于电子书包模式流程图</vt:lpstr>
      <vt:lpstr>电子书包自带丰富多样的教学资源，这可帮助学生有效地理解知识点，并方便知识点收藏与查找等</vt:lpstr>
      <vt:lpstr>基于电子书包，可以实现导航性学习</vt:lpstr>
      <vt:lpstr>利用电子书包，可以方便的实现师生间互动</vt:lpstr>
      <vt:lpstr>利用电子书包，可以实现交互性学习，交互模式更加人性化</vt:lpstr>
      <vt:lpstr>3D打印概述</vt:lpstr>
      <vt:lpstr>3D打印概述</vt:lpstr>
      <vt:lpstr>3D打印在教学中的应用</vt:lpstr>
      <vt:lpstr>应用3D打印的教学活动过程示意图</vt:lpstr>
      <vt:lpstr>借助3D打印技术开展创客教育</vt:lpstr>
      <vt:lpstr>借助3D打印技术开展创客教育</vt:lpstr>
      <vt:lpstr>借助3D打印技术，开展SETM教育</vt:lpstr>
      <vt:lpstr>借助3D打印技术，开展SETM教育</vt:lpstr>
      <vt:lpstr>借助3D打印技术，开展科普课程，培养学生的科学素养</vt:lpstr>
      <vt:lpstr>VR技术概述</vt:lpstr>
      <vt:lpstr>VR技术概述</vt:lpstr>
      <vt:lpstr>VR技术的教育应用案例</vt:lpstr>
      <vt:lpstr>基于VR技术可以实现交互式教学</vt:lpstr>
      <vt:lpstr>基于VR技术可以开展探究型教学活动</vt:lpstr>
      <vt:lpstr>基于VR技术可以实现学习者的虚拟校园生活</vt:lpstr>
      <vt:lpstr>基于VR技术为学习者提供职场实训和虚拟创业功能</vt:lpstr>
      <vt:lpstr>基于VR技术为学习者提供虚拟学伴</vt:lpstr>
      <vt:lpstr>AR技术概述</vt:lpstr>
      <vt:lpstr>AR技术概述</vt:lpstr>
      <vt:lpstr>AR技术的教育应用案例</vt:lpstr>
      <vt:lpstr>基于AR技术可实现将2D概念转化为3D模型的教学模式</vt:lpstr>
      <vt:lpstr>基于AR技术可以开展随时随地的学习</vt:lpstr>
      <vt:lpstr>基于AR技术实现交互式学习</vt:lpstr>
      <vt:lpstr>交互技术概述</vt:lpstr>
      <vt:lpstr>交互技术的发展经历了如下几个阶段。</vt:lpstr>
      <vt:lpstr>交互技术在教学中的应用</vt:lpstr>
      <vt:lpstr>交互技术是互动式教学的最好技术支撑</vt:lpstr>
      <vt:lpstr>基于交互技术可激发学生学习兴趣，促进学生自主学习能力的培养</vt:lpstr>
      <vt:lpstr>基于LBS的交互技术，可以实现户外探究式教学模式</vt:lpstr>
      <vt:lpstr>“未来教学”展望</vt:lpstr>
      <vt:lpstr>“未来教学”展望</vt:lpstr>
      <vt:lpstr>“未来教学”展望</vt:lpstr>
      <vt:lpstr>思考与探索</vt:lpstr>
      <vt:lpstr>深度拓展</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主题3 翻转课堂模式下的教学设计、资源制作与实例</dc:title>
  <dc:creator>常栋杰</dc:creator>
  <cp:lastModifiedBy>常栋杰</cp:lastModifiedBy>
  <cp:revision>37</cp:revision>
  <dcterms:created xsi:type="dcterms:W3CDTF">2017-07-06T06:28:20Z</dcterms:created>
  <dcterms:modified xsi:type="dcterms:W3CDTF">2017-07-09T08:25:40Z</dcterms:modified>
</cp:coreProperties>
</file>